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  <p:sldId id="263" r:id="rId9"/>
    <p:sldId id="265" r:id="rId10"/>
    <p:sldId id="267" r:id="rId11"/>
    <p:sldId id="266" r:id="rId12"/>
    <p:sldId id="264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C1D0A-8EFC-4178-B3FD-C19518A91616}" v="57" dt="2018-11-05T17:52:00.5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86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4ebbbf02e9710d60" providerId="LiveId" clId="{08FC1D0A-8EFC-4178-B3FD-C19518A91616}"/>
    <pc:docChg chg="custSel addSld delSld modSld sldOrd">
      <pc:chgData name="Danny Young" userId="4ebbbf02e9710d60" providerId="LiveId" clId="{08FC1D0A-8EFC-4178-B3FD-C19518A91616}" dt="2018-11-05T17:52:01.783" v="220" actId="5793"/>
      <pc:docMkLst>
        <pc:docMk/>
      </pc:docMkLst>
      <pc:sldChg chg="modSp">
        <pc:chgData name="Danny Young" userId="4ebbbf02e9710d60" providerId="LiveId" clId="{08FC1D0A-8EFC-4178-B3FD-C19518A91616}" dt="2018-11-05T17:48:24.815" v="173" actId="115"/>
        <pc:sldMkLst>
          <pc:docMk/>
          <pc:sldMk cId="0" sldId="263"/>
        </pc:sldMkLst>
        <pc:spChg chg="mod">
          <ac:chgData name="Danny Young" userId="4ebbbf02e9710d60" providerId="LiveId" clId="{08FC1D0A-8EFC-4178-B3FD-C19518A91616}" dt="2018-11-05T17:48:24.815" v="173" actId="115"/>
          <ac:spMkLst>
            <pc:docMk/>
            <pc:sldMk cId="0" sldId="263"/>
            <ac:spMk id="15" creationId="{00000000-0000-0000-0000-000000000000}"/>
          </ac:spMkLst>
        </pc:spChg>
      </pc:sldChg>
      <pc:sldChg chg="modSp">
        <pc:chgData name="Danny Young" userId="4ebbbf02e9710d60" providerId="LiveId" clId="{08FC1D0A-8EFC-4178-B3FD-C19518A91616}" dt="2018-11-05T17:52:01.783" v="220" actId="5793"/>
        <pc:sldMkLst>
          <pc:docMk/>
          <pc:sldMk cId="0" sldId="264"/>
        </pc:sldMkLst>
        <pc:spChg chg="mod">
          <ac:chgData name="Danny Young" userId="4ebbbf02e9710d60" providerId="LiveId" clId="{08FC1D0A-8EFC-4178-B3FD-C19518A91616}" dt="2018-11-05T17:52:01.783" v="220" actId="5793"/>
          <ac:spMkLst>
            <pc:docMk/>
            <pc:sldMk cId="0" sldId="264"/>
            <ac:spMk id="3" creationId="{00000000-0000-0000-0000-000000000000}"/>
          </ac:spMkLst>
        </pc:spChg>
      </pc:sldChg>
      <pc:sldChg chg="ord">
        <pc:chgData name="Danny Young" userId="4ebbbf02e9710d60" providerId="LiveId" clId="{08FC1D0A-8EFC-4178-B3FD-C19518A91616}" dt="2018-11-05T17:50:50.256" v="216"/>
        <pc:sldMkLst>
          <pc:docMk/>
          <pc:sldMk cId="0" sldId="265"/>
        </pc:sldMkLst>
      </pc:sldChg>
      <pc:sldChg chg="add del">
        <pc:chgData name="Danny Young" userId="4ebbbf02e9710d60" providerId="LiveId" clId="{08FC1D0A-8EFC-4178-B3FD-C19518A91616}" dt="2018-11-05T17:47:09.033" v="29"/>
        <pc:sldMkLst>
          <pc:docMk/>
          <pc:sldMk cId="585615373" sldId="267"/>
        </pc:sldMkLst>
      </pc:sldChg>
      <pc:sldChg chg="addSp delSp modSp add">
        <pc:chgData name="Danny Young" userId="4ebbbf02e9710d60" providerId="LiveId" clId="{08FC1D0A-8EFC-4178-B3FD-C19518A91616}" dt="2018-11-05T17:50:29.528" v="215" actId="1037"/>
        <pc:sldMkLst>
          <pc:docMk/>
          <pc:sldMk cId="3050706894" sldId="267"/>
        </pc:sldMkLst>
        <pc:spChg chg="del mod">
          <ac:chgData name="Danny Young" userId="4ebbbf02e9710d60" providerId="LiveId" clId="{08FC1D0A-8EFC-4178-B3FD-C19518A91616}" dt="2018-11-05T17:47:58.376" v="155" actId="478"/>
          <ac:spMkLst>
            <pc:docMk/>
            <pc:sldMk cId="3050706894" sldId="267"/>
            <ac:spMk id="2" creationId="{B7072A77-B267-4DD6-AF47-BD33C804A7F1}"/>
          </ac:spMkLst>
        </pc:spChg>
        <pc:spChg chg="mod">
          <ac:chgData name="Danny Young" userId="4ebbbf02e9710d60" providerId="LiveId" clId="{08FC1D0A-8EFC-4178-B3FD-C19518A91616}" dt="2018-11-05T17:48:11.502" v="171" actId="20577"/>
          <ac:spMkLst>
            <pc:docMk/>
            <pc:sldMk cId="3050706894" sldId="267"/>
            <ac:spMk id="3" creationId="{819BD283-A1F5-4511-A6D4-EB03F40080B1}"/>
          </ac:spMkLst>
        </pc:spChg>
        <pc:graphicFrameChg chg="add mod">
          <ac:chgData name="Danny Young" userId="4ebbbf02e9710d60" providerId="LiveId" clId="{08FC1D0A-8EFC-4178-B3FD-C19518A91616}" dt="2018-11-05T17:49:04.088" v="179" actId="1076"/>
          <ac:graphicFrameMkLst>
            <pc:docMk/>
            <pc:sldMk cId="3050706894" sldId="267"/>
            <ac:graphicFrameMk id="4" creationId="{05329C56-75C1-4BF8-BB76-EDAC02075E4A}"/>
          </ac:graphicFrameMkLst>
        </pc:graphicFrameChg>
        <pc:graphicFrameChg chg="add mod">
          <ac:chgData name="Danny Young" userId="4ebbbf02e9710d60" providerId="LiveId" clId="{08FC1D0A-8EFC-4178-B3FD-C19518A91616}" dt="2018-11-05T17:49:28.299" v="200" actId="1035"/>
          <ac:graphicFrameMkLst>
            <pc:docMk/>
            <pc:sldMk cId="3050706894" sldId="267"/>
            <ac:graphicFrameMk id="5" creationId="{75D70A44-68BE-4853-9E68-ABC24DF3CA1E}"/>
          </ac:graphicFrameMkLst>
        </pc:graphicFrameChg>
        <pc:graphicFrameChg chg="add mod">
          <ac:chgData name="Danny Young" userId="4ebbbf02e9710d60" providerId="LiveId" clId="{08FC1D0A-8EFC-4178-B3FD-C19518A91616}" dt="2018-11-05T17:50:02.128" v="207" actId="1037"/>
          <ac:graphicFrameMkLst>
            <pc:docMk/>
            <pc:sldMk cId="3050706894" sldId="267"/>
            <ac:graphicFrameMk id="6" creationId="{A6D96425-CDEC-4F49-83AB-E8A689B134FF}"/>
          </ac:graphicFrameMkLst>
        </pc:graphicFrameChg>
        <pc:graphicFrameChg chg="add mod">
          <ac:chgData name="Danny Young" userId="4ebbbf02e9710d60" providerId="LiveId" clId="{08FC1D0A-8EFC-4178-B3FD-C19518A91616}" dt="2018-11-05T17:50:29.528" v="215" actId="1037"/>
          <ac:graphicFrameMkLst>
            <pc:docMk/>
            <pc:sldMk cId="3050706894" sldId="267"/>
            <ac:graphicFrameMk id="7" creationId="{74C5FC74-3960-4BDB-BFC9-7C8069160518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6" Type="http://schemas.openxmlformats.org/officeDocument/2006/relationships/image" Target="../media/image41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5" Type="http://schemas.openxmlformats.org/officeDocument/2006/relationships/image" Target="../media/image4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Relationship Id="rId14" Type="http://schemas.openxmlformats.org/officeDocument/2006/relationships/image" Target="../media/image3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54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2" Type="http://schemas.openxmlformats.org/officeDocument/2006/relationships/image" Target="../media/image43.wmf"/><Relationship Id="rId16" Type="http://schemas.openxmlformats.org/officeDocument/2006/relationships/image" Target="../media/image57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5" Type="http://schemas.openxmlformats.org/officeDocument/2006/relationships/image" Target="../media/image5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Relationship Id="rId14" Type="http://schemas.openxmlformats.org/officeDocument/2006/relationships/image" Target="../media/image5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70.wmf"/><Relationship Id="rId18" Type="http://schemas.openxmlformats.org/officeDocument/2006/relationships/image" Target="../media/image7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17" Type="http://schemas.openxmlformats.org/officeDocument/2006/relationships/image" Target="../media/image74.wmf"/><Relationship Id="rId2" Type="http://schemas.openxmlformats.org/officeDocument/2006/relationships/image" Target="../media/image59.wmf"/><Relationship Id="rId16" Type="http://schemas.openxmlformats.org/officeDocument/2006/relationships/image" Target="../media/image73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5" Type="http://schemas.openxmlformats.org/officeDocument/2006/relationships/image" Target="../media/image72.wmf"/><Relationship Id="rId10" Type="http://schemas.openxmlformats.org/officeDocument/2006/relationships/image" Target="../media/image67.wmf"/><Relationship Id="rId19" Type="http://schemas.openxmlformats.org/officeDocument/2006/relationships/image" Target="../media/image76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Relationship Id="rId14" Type="http://schemas.openxmlformats.org/officeDocument/2006/relationships/image" Target="../media/image7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18" Type="http://schemas.openxmlformats.org/officeDocument/2006/relationships/image" Target="../media/image9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3.wmf"/><Relationship Id="rId2" Type="http://schemas.openxmlformats.org/officeDocument/2006/relationships/image" Target="../media/image78.wmf"/><Relationship Id="rId16" Type="http://schemas.openxmlformats.org/officeDocument/2006/relationships/image" Target="../media/image92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10" Type="http://schemas.openxmlformats.org/officeDocument/2006/relationships/image" Target="../media/image86.wmf"/><Relationship Id="rId19" Type="http://schemas.openxmlformats.org/officeDocument/2006/relationships/image" Target="../media/image95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image" Target="../media/image98.wmf"/><Relationship Id="rId7" Type="http://schemas.openxmlformats.org/officeDocument/2006/relationships/image" Target="../media/image102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image" Target="../media/image116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12" Type="http://schemas.openxmlformats.org/officeDocument/2006/relationships/image" Target="../media/image115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Relationship Id="rId14" Type="http://schemas.openxmlformats.org/officeDocument/2006/relationships/image" Target="../media/image1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7" Type="http://schemas.openxmlformats.org/officeDocument/2006/relationships/image" Target="../media/image128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5" Type="http://schemas.openxmlformats.org/officeDocument/2006/relationships/image" Target="../media/image126.wmf"/><Relationship Id="rId4" Type="http://schemas.openxmlformats.org/officeDocument/2006/relationships/image" Target="../media/image1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49F09-9C44-4047-9165-EAA66F1CE063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15315-8052-4349-84F6-62618C0D972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7717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62125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72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03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354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734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120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4DFAB3-B96D-445D-B4EC-5E927ACA53D8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5344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5DD36F-E8DC-4E43-B792-6072DB483A1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7772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2507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612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15315-8052-4349-84F6-62618C0D972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198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0E8EF7D-1875-4137-8EA2-D378721AADC8}" type="datetimeFigureOut">
              <a:rPr lang="en-CA" smtClean="0"/>
              <a:pPr/>
              <a:t>2018-11-05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8F2A99-7C27-40A9-A0E4-2F0F40DF89C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137.bin"/><Relationship Id="rId10" Type="http://schemas.openxmlformats.org/officeDocument/2006/relationships/image" Target="../media/image12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3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28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25.wmf"/><Relationship Id="rId17" Type="http://schemas.openxmlformats.org/officeDocument/2006/relationships/oleObject" Target="../embeddings/oleObject14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27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41.bin"/><Relationship Id="rId11" Type="http://schemas.openxmlformats.org/officeDocument/2006/relationships/oleObject" Target="../embeddings/oleObject144.bin"/><Relationship Id="rId5" Type="http://schemas.openxmlformats.org/officeDocument/2006/relationships/image" Target="../media/image122.wmf"/><Relationship Id="rId15" Type="http://schemas.openxmlformats.org/officeDocument/2006/relationships/oleObject" Target="../embeddings/oleObject146.bin"/><Relationship Id="rId10" Type="http://schemas.openxmlformats.org/officeDocument/2006/relationships/image" Target="../media/image124.wmf"/><Relationship Id="rId4" Type="http://schemas.openxmlformats.org/officeDocument/2006/relationships/oleObject" Target="../embeddings/oleObject140.bin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2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cmath.ca/Worksheets/Math%208/HW%207.1%20Squares%20and%20Square%20Roots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cmath.ca/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3.wmf"/><Relationship Id="rId50" Type="http://schemas.openxmlformats.org/officeDocument/2006/relationships/oleObject" Target="../embeddings/oleObject24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41" Type="http://schemas.openxmlformats.org/officeDocument/2006/relationships/image" Target="../media/image20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2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4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1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48" Type="http://schemas.openxmlformats.org/officeDocument/2006/relationships/oleObject" Target="../embeddings/oleObject23.bin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26" Type="http://schemas.openxmlformats.org/officeDocument/2006/relationships/oleObject" Target="../embeddings/oleObject36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34.wmf"/><Relationship Id="rId34" Type="http://schemas.openxmlformats.org/officeDocument/2006/relationships/oleObject" Target="../embeddings/oleObject40.bin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33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29" Type="http://schemas.openxmlformats.org/officeDocument/2006/relationships/image" Target="../media/image3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35.bin"/><Relationship Id="rId32" Type="http://schemas.openxmlformats.org/officeDocument/2006/relationships/oleObject" Target="../embeddings/oleObject39.bin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28" Type="http://schemas.openxmlformats.org/officeDocument/2006/relationships/oleObject" Target="../embeddings/oleObject37.bin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31" Type="http://schemas.openxmlformats.org/officeDocument/2006/relationships/image" Target="../media/image39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38.bin"/><Relationship Id="rId35" Type="http://schemas.openxmlformats.org/officeDocument/2006/relationships/image" Target="../media/image4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50.wmf"/><Relationship Id="rId34" Type="http://schemas.openxmlformats.org/officeDocument/2006/relationships/oleObject" Target="../embeddings/oleObject56.bin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8.wmf"/><Relationship Id="rId25" Type="http://schemas.openxmlformats.org/officeDocument/2006/relationships/image" Target="../media/image52.wmf"/><Relationship Id="rId33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29" Type="http://schemas.openxmlformats.org/officeDocument/2006/relationships/image" Target="../media/image54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24" Type="http://schemas.openxmlformats.org/officeDocument/2006/relationships/oleObject" Target="../embeddings/oleObject51.bin"/><Relationship Id="rId32" Type="http://schemas.openxmlformats.org/officeDocument/2006/relationships/oleObject" Target="../embeddings/oleObject55.bin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23" Type="http://schemas.openxmlformats.org/officeDocument/2006/relationships/image" Target="../media/image51.wmf"/><Relationship Id="rId28" Type="http://schemas.openxmlformats.org/officeDocument/2006/relationships/oleObject" Target="../embeddings/oleObject53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9.wmf"/><Relationship Id="rId31" Type="http://schemas.openxmlformats.org/officeDocument/2006/relationships/image" Target="../media/image5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53.wmf"/><Relationship Id="rId30" Type="http://schemas.openxmlformats.org/officeDocument/2006/relationships/oleObject" Target="../embeddings/oleObject54.bin"/><Relationship Id="rId35" Type="http://schemas.openxmlformats.org/officeDocument/2006/relationships/image" Target="../media/image5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4.bin"/><Relationship Id="rId26" Type="http://schemas.openxmlformats.org/officeDocument/2006/relationships/oleObject" Target="../embeddings/oleObject68.bin"/><Relationship Id="rId39" Type="http://schemas.openxmlformats.org/officeDocument/2006/relationships/image" Target="../media/image74.wmf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66.wmf"/><Relationship Id="rId34" Type="http://schemas.openxmlformats.org/officeDocument/2006/relationships/oleObject" Target="../embeddings/oleObject73.bin"/><Relationship Id="rId42" Type="http://schemas.openxmlformats.org/officeDocument/2006/relationships/oleObject" Target="../embeddings/oleObject77.bin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4.wmf"/><Relationship Id="rId25" Type="http://schemas.openxmlformats.org/officeDocument/2006/relationships/image" Target="../media/image68.wmf"/><Relationship Id="rId33" Type="http://schemas.openxmlformats.org/officeDocument/2006/relationships/image" Target="../media/image71.wmf"/><Relationship Id="rId38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3.bin"/><Relationship Id="rId20" Type="http://schemas.openxmlformats.org/officeDocument/2006/relationships/oleObject" Target="../embeddings/oleObject65.bin"/><Relationship Id="rId29" Type="http://schemas.openxmlformats.org/officeDocument/2006/relationships/image" Target="../media/image70.wmf"/><Relationship Id="rId41" Type="http://schemas.openxmlformats.org/officeDocument/2006/relationships/image" Target="../media/image75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1.wmf"/><Relationship Id="rId24" Type="http://schemas.openxmlformats.org/officeDocument/2006/relationships/oleObject" Target="../embeddings/oleObject67.bin"/><Relationship Id="rId32" Type="http://schemas.openxmlformats.org/officeDocument/2006/relationships/oleObject" Target="../embeddings/oleObject72.bin"/><Relationship Id="rId37" Type="http://schemas.openxmlformats.org/officeDocument/2006/relationships/image" Target="../media/image73.wmf"/><Relationship Id="rId40" Type="http://schemas.openxmlformats.org/officeDocument/2006/relationships/oleObject" Target="../embeddings/oleObject76.bin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23" Type="http://schemas.openxmlformats.org/officeDocument/2006/relationships/image" Target="../media/image67.wmf"/><Relationship Id="rId28" Type="http://schemas.openxmlformats.org/officeDocument/2006/relationships/oleObject" Target="../embeddings/oleObject69.bin"/><Relationship Id="rId36" Type="http://schemas.openxmlformats.org/officeDocument/2006/relationships/oleObject" Target="../embeddings/oleObject74.bin"/><Relationship Id="rId10" Type="http://schemas.openxmlformats.org/officeDocument/2006/relationships/oleObject" Target="../embeddings/oleObject60.bin"/><Relationship Id="rId19" Type="http://schemas.openxmlformats.org/officeDocument/2006/relationships/image" Target="../media/image65.wmf"/><Relationship Id="rId31" Type="http://schemas.openxmlformats.org/officeDocument/2006/relationships/oleObject" Target="../embeddings/oleObject71.bin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2.bin"/><Relationship Id="rId22" Type="http://schemas.openxmlformats.org/officeDocument/2006/relationships/oleObject" Target="../embeddings/oleObject66.bin"/><Relationship Id="rId27" Type="http://schemas.openxmlformats.org/officeDocument/2006/relationships/image" Target="../media/image69.wmf"/><Relationship Id="rId30" Type="http://schemas.openxmlformats.org/officeDocument/2006/relationships/oleObject" Target="../embeddings/oleObject70.bin"/><Relationship Id="rId35" Type="http://schemas.openxmlformats.org/officeDocument/2006/relationships/image" Target="../media/image72.wmf"/><Relationship Id="rId43" Type="http://schemas.openxmlformats.org/officeDocument/2006/relationships/image" Target="../media/image76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90.bin"/><Relationship Id="rId39" Type="http://schemas.openxmlformats.org/officeDocument/2006/relationships/oleObject" Target="../embeddings/oleObject98.bin"/><Relationship Id="rId21" Type="http://schemas.openxmlformats.org/officeDocument/2006/relationships/image" Target="../media/image85.wmf"/><Relationship Id="rId34" Type="http://schemas.openxmlformats.org/officeDocument/2006/relationships/image" Target="../media/image90.wmf"/><Relationship Id="rId42" Type="http://schemas.openxmlformats.org/officeDocument/2006/relationships/image" Target="../media/image92.wmf"/><Relationship Id="rId47" Type="http://schemas.openxmlformats.org/officeDocument/2006/relationships/oleObject" Target="../embeddings/oleObject105.bin"/><Relationship Id="rId50" Type="http://schemas.openxmlformats.org/officeDocument/2006/relationships/image" Target="../media/image93.wmf"/><Relationship Id="rId55" Type="http://schemas.openxmlformats.org/officeDocument/2006/relationships/hyperlink" Target="http://www.bcmath.ca/" TargetMode="External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3.wmf"/><Relationship Id="rId25" Type="http://schemas.openxmlformats.org/officeDocument/2006/relationships/oleObject" Target="../embeddings/oleObject89.bin"/><Relationship Id="rId33" Type="http://schemas.openxmlformats.org/officeDocument/2006/relationships/oleObject" Target="../embeddings/oleObject94.bin"/><Relationship Id="rId38" Type="http://schemas.openxmlformats.org/officeDocument/2006/relationships/image" Target="../media/image91.wmf"/><Relationship Id="rId46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29" Type="http://schemas.openxmlformats.org/officeDocument/2006/relationships/image" Target="../media/image88.wmf"/><Relationship Id="rId41" Type="http://schemas.openxmlformats.org/officeDocument/2006/relationships/oleObject" Target="../embeddings/oleObject100.bin"/><Relationship Id="rId54" Type="http://schemas.openxmlformats.org/officeDocument/2006/relationships/image" Target="../media/image95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88.bin"/><Relationship Id="rId32" Type="http://schemas.openxmlformats.org/officeDocument/2006/relationships/oleObject" Target="../embeddings/oleObject93.bin"/><Relationship Id="rId37" Type="http://schemas.openxmlformats.org/officeDocument/2006/relationships/oleObject" Target="../embeddings/oleObject97.bin"/><Relationship Id="rId40" Type="http://schemas.openxmlformats.org/officeDocument/2006/relationships/oleObject" Target="../embeddings/oleObject99.bin"/><Relationship Id="rId45" Type="http://schemas.openxmlformats.org/officeDocument/2006/relationships/oleObject" Target="../embeddings/oleObject103.bin"/><Relationship Id="rId53" Type="http://schemas.openxmlformats.org/officeDocument/2006/relationships/oleObject" Target="../embeddings/oleObject109.bin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28" Type="http://schemas.openxmlformats.org/officeDocument/2006/relationships/oleObject" Target="../embeddings/oleObject91.bin"/><Relationship Id="rId36" Type="http://schemas.openxmlformats.org/officeDocument/2006/relationships/oleObject" Target="../embeddings/oleObject96.bin"/><Relationship Id="rId49" Type="http://schemas.openxmlformats.org/officeDocument/2006/relationships/oleObject" Target="../embeddings/oleObject107.bin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84.wmf"/><Relationship Id="rId31" Type="http://schemas.openxmlformats.org/officeDocument/2006/relationships/image" Target="../media/image89.wmf"/><Relationship Id="rId44" Type="http://schemas.openxmlformats.org/officeDocument/2006/relationships/oleObject" Target="../embeddings/oleObject102.bin"/><Relationship Id="rId52" Type="http://schemas.openxmlformats.org/officeDocument/2006/relationships/image" Target="../media/image94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7.bin"/><Relationship Id="rId27" Type="http://schemas.openxmlformats.org/officeDocument/2006/relationships/image" Target="../media/image87.wmf"/><Relationship Id="rId30" Type="http://schemas.openxmlformats.org/officeDocument/2006/relationships/oleObject" Target="../embeddings/oleObject92.bin"/><Relationship Id="rId35" Type="http://schemas.openxmlformats.org/officeDocument/2006/relationships/oleObject" Target="../embeddings/oleObject95.bin"/><Relationship Id="rId43" Type="http://schemas.openxmlformats.org/officeDocument/2006/relationships/oleObject" Target="../embeddings/oleObject101.bin"/><Relationship Id="rId48" Type="http://schemas.openxmlformats.org/officeDocument/2006/relationships/oleObject" Target="../embeddings/oleObject106.bin"/><Relationship Id="rId8" Type="http://schemas.openxmlformats.org/officeDocument/2006/relationships/oleObject" Target="../embeddings/oleObject80.bin"/><Relationship Id="rId51" Type="http://schemas.openxmlformats.org/officeDocument/2006/relationships/oleObject" Target="../embeddings/oleObject108.bin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100.wmf"/><Relationship Id="rId18" Type="http://schemas.openxmlformats.org/officeDocument/2006/relationships/oleObject" Target="../embeddings/oleObject117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6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99.wmf"/><Relationship Id="rId5" Type="http://schemas.openxmlformats.org/officeDocument/2006/relationships/image" Target="../media/image96.wmf"/><Relationship Id="rId15" Type="http://schemas.openxmlformats.org/officeDocument/2006/relationships/image" Target="../media/image101.wmf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103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98.wmf"/><Relationship Id="rId14" Type="http://schemas.openxmlformats.org/officeDocument/2006/relationships/oleObject" Target="../embeddings/oleObject1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23.bin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1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10.wmf"/><Relationship Id="rId34" Type="http://schemas.openxmlformats.org/officeDocument/2006/relationships/oleObject" Target="../embeddings/oleObject135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07.wmf"/><Relationship Id="rId17" Type="http://schemas.openxmlformats.org/officeDocument/2006/relationships/image" Target="../media/image109.wmf"/><Relationship Id="rId25" Type="http://schemas.openxmlformats.org/officeDocument/2006/relationships/image" Target="../media/image112.wmf"/><Relationship Id="rId33" Type="http://schemas.openxmlformats.org/officeDocument/2006/relationships/image" Target="../media/image116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8.bin"/><Relationship Id="rId29" Type="http://schemas.openxmlformats.org/officeDocument/2006/relationships/image" Target="../media/image114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9.bin"/><Relationship Id="rId11" Type="http://schemas.openxmlformats.org/officeDocument/2006/relationships/oleObject" Target="../embeddings/oleObject122.bin"/><Relationship Id="rId24" Type="http://schemas.openxmlformats.org/officeDocument/2006/relationships/oleObject" Target="../embeddings/oleObject130.bin"/><Relationship Id="rId32" Type="http://schemas.openxmlformats.org/officeDocument/2006/relationships/oleObject" Target="../embeddings/oleObject134.bin"/><Relationship Id="rId5" Type="http://schemas.openxmlformats.org/officeDocument/2006/relationships/image" Target="../media/image104.wmf"/><Relationship Id="rId15" Type="http://schemas.openxmlformats.org/officeDocument/2006/relationships/image" Target="../media/image108.wmf"/><Relationship Id="rId23" Type="http://schemas.openxmlformats.org/officeDocument/2006/relationships/image" Target="../media/image111.wmf"/><Relationship Id="rId28" Type="http://schemas.openxmlformats.org/officeDocument/2006/relationships/oleObject" Target="../embeddings/oleObject132.bin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27.bin"/><Relationship Id="rId31" Type="http://schemas.openxmlformats.org/officeDocument/2006/relationships/image" Target="../media/image115.wmf"/><Relationship Id="rId4" Type="http://schemas.openxmlformats.org/officeDocument/2006/relationships/oleObject" Target="../embeddings/oleObject118.bin"/><Relationship Id="rId9" Type="http://schemas.openxmlformats.org/officeDocument/2006/relationships/oleObject" Target="../embeddings/oleObject121.bin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9.bin"/><Relationship Id="rId27" Type="http://schemas.openxmlformats.org/officeDocument/2006/relationships/image" Target="../media/image113.wmf"/><Relationship Id="rId30" Type="http://schemas.openxmlformats.org/officeDocument/2006/relationships/oleObject" Target="../embeddings/oleObject133.bin"/><Relationship Id="rId35" Type="http://schemas.openxmlformats.org/officeDocument/2006/relationships/image" Target="../media/image1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7.1</a:t>
            </a:r>
            <a:br>
              <a:rPr lang="en-CA" dirty="0"/>
            </a:br>
            <a:r>
              <a:rPr lang="en-CA" dirty="0"/>
              <a:t>Square and Square Roots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29200" y="6629400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BD283-A1F5-4511-A6D4-EB03F40080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382000" cy="914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Indicate whether if the following is a perfect square.  If yes, then square root the number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5329C56-75C1-4BF8-BB76-EDAC02075E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5553"/>
              </p:ext>
            </p:extLst>
          </p:nvPr>
        </p:nvGraphicFramePr>
        <p:xfrm>
          <a:off x="228600" y="1070429"/>
          <a:ext cx="37068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460160" imgH="203040" progId="Equation.DSMT4">
                  <p:embed/>
                </p:oleObj>
              </mc:Choice>
              <mc:Fallback>
                <p:oleObj name="Equation" r:id="rId3" imgW="1460160" imgH="2030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5329C56-75C1-4BF8-BB76-EDAC02075E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70429"/>
                        <a:ext cx="3706813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75D70A44-68BE-4853-9E68-ABC24DF3CA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527370"/>
              </p:ext>
            </p:extLst>
          </p:nvPr>
        </p:nvGraphicFramePr>
        <p:xfrm>
          <a:off x="4305300" y="1066800"/>
          <a:ext cx="46101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5" imgW="1815840" imgH="203040" progId="Equation.DSMT4">
                  <p:embed/>
                </p:oleObj>
              </mc:Choice>
              <mc:Fallback>
                <p:oleObj name="Equation" r:id="rId5" imgW="1815840" imgH="2030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75D70A44-68BE-4853-9E68-ABC24DF3CA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066800"/>
                        <a:ext cx="461010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A6D96425-CDEC-4F49-83AB-E8A689B134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723538"/>
              </p:ext>
            </p:extLst>
          </p:nvPr>
        </p:nvGraphicFramePr>
        <p:xfrm>
          <a:off x="76200" y="3584575"/>
          <a:ext cx="38354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1511280" imgH="203040" progId="Equation.DSMT4">
                  <p:embed/>
                </p:oleObj>
              </mc:Choice>
              <mc:Fallback>
                <p:oleObj name="Equation" r:id="rId7" imgW="1511280" imgH="2030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A6D96425-CDEC-4F49-83AB-E8A689B134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584575"/>
                        <a:ext cx="38354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74C5FC74-3960-4BDB-BFC9-7C80691605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601094"/>
              </p:ext>
            </p:extLst>
          </p:nvPr>
        </p:nvGraphicFramePr>
        <p:xfrm>
          <a:off x="4343400" y="3581400"/>
          <a:ext cx="4351337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9" imgW="1714320" imgH="203040" progId="Equation.DSMT4">
                  <p:embed/>
                </p:oleObj>
              </mc:Choice>
              <mc:Fallback>
                <p:oleObj name="Equation" r:id="rId9" imgW="1714320" imgH="2030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74C5FC74-3960-4BDB-BFC9-7C80691605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81400"/>
                        <a:ext cx="4351337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0706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60" y="136088"/>
            <a:ext cx="8562104" cy="916857"/>
          </a:xfrm>
        </p:spPr>
        <p:txBody>
          <a:bodyPr/>
          <a:lstStyle/>
          <a:p>
            <a:r>
              <a:rPr lang="en-CA" dirty="0"/>
              <a:t>The area of a square table is 256 m</a:t>
            </a:r>
            <a:r>
              <a:rPr lang="en-CA" baseline="30000" dirty="0"/>
              <a:t>2</a:t>
            </a:r>
            <a:r>
              <a:rPr lang="en-CA" dirty="0"/>
              <a:t>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9380" y="1052932"/>
            <a:ext cx="669927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/>
              <a:t>a)  Find the length of one side of the table.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9375" y="3449842"/>
            <a:ext cx="551785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/>
              <a:t>b)  Find the perimeter of the table.</a:t>
            </a:r>
          </a:p>
        </p:txBody>
      </p:sp>
      <p:sp>
        <p:nvSpPr>
          <p:cNvPr id="5" name="Rectangle 4"/>
          <p:cNvSpPr/>
          <p:nvPr/>
        </p:nvSpPr>
        <p:spPr>
          <a:xfrm>
            <a:off x="955967" y="1607119"/>
            <a:ext cx="1463040" cy="146304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67905" y="2193348"/>
          <a:ext cx="190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905" y="2193348"/>
                        <a:ext cx="190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555032" y="3149889"/>
          <a:ext cx="190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245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032" y="3149889"/>
                        <a:ext cx="190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13856" y="161838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1231560" imgH="380880" progId="Equation.DSMT4">
                  <p:embed/>
                </p:oleObj>
              </mc:Choice>
              <mc:Fallback>
                <p:oleObj name="Equation" r:id="rId7" imgW="1231560" imgH="380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856" y="161838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37968" y="2061730"/>
          <a:ext cx="162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9" imgW="1625400" imgH="380880" progId="Equation.DSMT4">
                  <p:embed/>
                </p:oleObj>
              </mc:Choice>
              <mc:Fallback>
                <p:oleObj name="Equation" r:id="rId9" imgW="1625400" imgH="38088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7968" y="2061730"/>
                        <a:ext cx="1625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3587608" y="2526003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1" imgW="1168200" imgH="393480" progId="Equation.DSMT4">
                  <p:embed/>
                </p:oleObj>
              </mc:Choice>
              <mc:Fallback>
                <p:oleObj name="Equation" r:id="rId11" imgW="1168200" imgH="393480" progId="Equation.DSMT4">
                  <p:embed/>
                  <p:pic>
                    <p:nvPicPr>
                      <p:cNvPr id="2458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608" y="2526003"/>
                        <a:ext cx="1168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339850" y="4091995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3" imgW="1257120" imgH="393480" progId="Equation.DSMT4">
                  <p:embed/>
                </p:oleObj>
              </mc:Choice>
              <mc:Fallback>
                <p:oleObj name="Equation" r:id="rId13" imgW="125712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4091995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340430" y="4564063"/>
          <a:ext cx="142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5" imgW="1422360" imgH="393480" progId="Equation.DSMT4">
                  <p:embed/>
                </p:oleObj>
              </mc:Choice>
              <mc:Fallback>
                <p:oleObj name="Equation" r:id="rId15" imgW="1422360" imgH="393480" progId="Equation.DSMT4">
                  <p:embed/>
                  <p:pic>
                    <p:nvPicPr>
                      <p:cNvPr id="245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0430" y="4564063"/>
                        <a:ext cx="1422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354280" y="5035550"/>
          <a:ext cx="128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7" imgW="1282680" imgH="393480" progId="Equation.DSMT4">
                  <p:embed/>
                </p:oleObj>
              </mc:Choice>
              <mc:Fallback>
                <p:oleObj name="Equation" r:id="rId17" imgW="1282680" imgH="39348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280" y="5035550"/>
                        <a:ext cx="1282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>
                <a:hlinkClick r:id="rId3"/>
              </a:rPr>
              <a:t>http://bcmath.ca/Worksheets/Math%208/HW%207.1%20Squares%20and%20Square%20Roots.pdf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29200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280920" cy="1008112"/>
          </a:xfrm>
        </p:spPr>
        <p:txBody>
          <a:bodyPr/>
          <a:lstStyle/>
          <a:p>
            <a:r>
              <a:rPr lang="en-CA" i="1" dirty="0"/>
              <a:t>Perfect Squares</a:t>
            </a:r>
            <a:r>
              <a:rPr lang="en-CA" dirty="0"/>
              <a:t>: A number that is equal to the ‘square’ of another number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470243"/>
              </p:ext>
            </p:extLst>
          </p:nvPr>
        </p:nvGraphicFramePr>
        <p:xfrm>
          <a:off x="395536" y="1196752"/>
          <a:ext cx="1391992" cy="63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444240" imgH="203040" progId="Equation.DSMT4">
                  <p:embed/>
                </p:oleObj>
              </mc:Choice>
              <mc:Fallback>
                <p:oleObj name="Equation" r:id="rId4" imgW="44424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96752"/>
                        <a:ext cx="1391992" cy="6363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197912"/>
              </p:ext>
            </p:extLst>
          </p:nvPr>
        </p:nvGraphicFramePr>
        <p:xfrm>
          <a:off x="1890985" y="1287612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985" y="1287612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438412"/>
              </p:ext>
            </p:extLst>
          </p:nvPr>
        </p:nvGraphicFramePr>
        <p:xfrm>
          <a:off x="3384302" y="1287611"/>
          <a:ext cx="7556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241200" imgH="177480" progId="Equation.DSMT4">
                  <p:embed/>
                </p:oleObj>
              </mc:Choice>
              <mc:Fallback>
                <p:oleObj name="Equation" r:id="rId8" imgW="241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302" y="1287611"/>
                        <a:ext cx="7556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86920" y="1196752"/>
            <a:ext cx="23615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Therefore, “9” is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 perfect square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504683"/>
              </p:ext>
            </p:extLst>
          </p:nvPr>
        </p:nvGraphicFramePr>
        <p:xfrm>
          <a:off x="1280071" y="1844824"/>
          <a:ext cx="5556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77480" imgH="190440" progId="Equation.DSMT4">
                  <p:embed/>
                </p:oleObj>
              </mc:Choice>
              <mc:Fallback>
                <p:oleObj name="Equation" r:id="rId10" imgW="177480" imgH="1904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071" y="1844824"/>
                        <a:ext cx="5556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810456"/>
              </p:ext>
            </p:extLst>
          </p:nvPr>
        </p:nvGraphicFramePr>
        <p:xfrm>
          <a:off x="1889125" y="1954213"/>
          <a:ext cx="13525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431640" imgH="164880" progId="Equation.DSMT4">
                  <p:embed/>
                </p:oleObj>
              </mc:Choice>
              <mc:Fallback>
                <p:oleObj name="Equation" r:id="rId12" imgW="431640" imgH="1648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1954213"/>
                        <a:ext cx="13525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998005"/>
              </p:ext>
            </p:extLst>
          </p:nvPr>
        </p:nvGraphicFramePr>
        <p:xfrm>
          <a:off x="3419872" y="1935684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304560" imgH="177480" progId="Equation.DSMT4">
                  <p:embed/>
                </p:oleObj>
              </mc:Choice>
              <mc:Fallback>
                <p:oleObj name="Equation" r:id="rId14" imgW="30456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35684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323528" y="2636912"/>
            <a:ext cx="828092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the perfect squares for each of the following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627430"/>
              </p:ext>
            </p:extLst>
          </p:nvPr>
        </p:nvGraphicFramePr>
        <p:xfrm>
          <a:off x="1277938" y="2978150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64880" imgH="203040" progId="Equation.DSMT4">
                  <p:embed/>
                </p:oleObj>
              </mc:Choice>
              <mc:Fallback>
                <p:oleObj name="Equation" r:id="rId16" imgW="16488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2978150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122150"/>
              </p:ext>
            </p:extLst>
          </p:nvPr>
        </p:nvGraphicFramePr>
        <p:xfrm>
          <a:off x="1887538" y="3087688"/>
          <a:ext cx="131286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419040" imgH="177480" progId="Equation.DSMT4">
                  <p:embed/>
                </p:oleObj>
              </mc:Choice>
              <mc:Fallback>
                <p:oleObj name="Equation" r:id="rId18" imgW="419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3087688"/>
                        <a:ext cx="131286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846764"/>
              </p:ext>
            </p:extLst>
          </p:nvPr>
        </p:nvGraphicFramePr>
        <p:xfrm>
          <a:off x="3379788" y="3087688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3087688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357708"/>
              </p:ext>
            </p:extLst>
          </p:nvPr>
        </p:nvGraphicFramePr>
        <p:xfrm>
          <a:off x="1258888" y="3554413"/>
          <a:ext cx="5556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77480" imgH="203040" progId="Equation.DSMT4">
                  <p:embed/>
                </p:oleObj>
              </mc:Choice>
              <mc:Fallback>
                <p:oleObj name="Equation" r:id="rId22" imgW="17748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554413"/>
                        <a:ext cx="555625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867718"/>
              </p:ext>
            </p:extLst>
          </p:nvPr>
        </p:nvGraphicFramePr>
        <p:xfrm>
          <a:off x="1868488" y="3662363"/>
          <a:ext cx="13525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431640" imgH="177480" progId="Equation.DSMT4">
                  <p:embed/>
                </p:oleObj>
              </mc:Choice>
              <mc:Fallback>
                <p:oleObj name="Equation" r:id="rId24" imgW="4316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3662363"/>
                        <a:ext cx="13525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879914"/>
              </p:ext>
            </p:extLst>
          </p:nvPr>
        </p:nvGraphicFramePr>
        <p:xfrm>
          <a:off x="3379788" y="3663950"/>
          <a:ext cx="9937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3663950"/>
                        <a:ext cx="9937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046117"/>
              </p:ext>
            </p:extLst>
          </p:nvPr>
        </p:nvGraphicFramePr>
        <p:xfrm>
          <a:off x="1258888" y="4130675"/>
          <a:ext cx="5556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177480" imgH="203040" progId="Equation.DSMT4">
                  <p:embed/>
                </p:oleObj>
              </mc:Choice>
              <mc:Fallback>
                <p:oleObj name="Equation" r:id="rId28" imgW="177480" imgH="20304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130675"/>
                        <a:ext cx="55562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285592"/>
              </p:ext>
            </p:extLst>
          </p:nvPr>
        </p:nvGraphicFramePr>
        <p:xfrm>
          <a:off x="1868488" y="4240213"/>
          <a:ext cx="135255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431640" imgH="177480" progId="Equation.DSMT4">
                  <p:embed/>
                </p:oleObj>
              </mc:Choice>
              <mc:Fallback>
                <p:oleObj name="Equation" r:id="rId30" imgW="431640" imgH="1774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4240213"/>
                        <a:ext cx="135255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582587"/>
              </p:ext>
            </p:extLst>
          </p:nvPr>
        </p:nvGraphicFramePr>
        <p:xfrm>
          <a:off x="3379788" y="4240213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2" imgW="317160" imgH="177480" progId="Equation.DSMT4">
                  <p:embed/>
                </p:oleObj>
              </mc:Choice>
              <mc:Fallback>
                <p:oleObj name="Equation" r:id="rId32" imgW="31716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240213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12160"/>
              </p:ext>
            </p:extLst>
          </p:nvPr>
        </p:nvGraphicFramePr>
        <p:xfrm>
          <a:off x="1277938" y="4705350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4" imgW="164880" imgH="203040" progId="Equation.DSMT4">
                  <p:embed/>
                </p:oleObj>
              </mc:Choice>
              <mc:Fallback>
                <p:oleObj name="Equation" r:id="rId34" imgW="164880" imgH="20304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4705350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88266"/>
              </p:ext>
            </p:extLst>
          </p:nvPr>
        </p:nvGraphicFramePr>
        <p:xfrm>
          <a:off x="1887538" y="4814888"/>
          <a:ext cx="131286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6" imgW="419040" imgH="177480" progId="Equation.DSMT4">
                  <p:embed/>
                </p:oleObj>
              </mc:Choice>
              <mc:Fallback>
                <p:oleObj name="Equation" r:id="rId36" imgW="41904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4814888"/>
                        <a:ext cx="131286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699181"/>
              </p:ext>
            </p:extLst>
          </p:nvPr>
        </p:nvGraphicFramePr>
        <p:xfrm>
          <a:off x="3379788" y="4816475"/>
          <a:ext cx="9937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8" imgW="317160" imgH="177480" progId="Equation.DSMT4">
                  <p:embed/>
                </p:oleObj>
              </mc:Choice>
              <mc:Fallback>
                <p:oleObj name="Equation" r:id="rId38" imgW="31716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816475"/>
                        <a:ext cx="9937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687738"/>
              </p:ext>
            </p:extLst>
          </p:nvPr>
        </p:nvGraphicFramePr>
        <p:xfrm>
          <a:off x="1277938" y="5281613"/>
          <a:ext cx="51593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0" imgW="164880" imgH="203040" progId="Equation.DSMT4">
                  <p:embed/>
                </p:oleObj>
              </mc:Choice>
              <mc:Fallback>
                <p:oleObj name="Equation" r:id="rId40" imgW="164880" imgH="20304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5281613"/>
                        <a:ext cx="515937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573692"/>
              </p:ext>
            </p:extLst>
          </p:nvPr>
        </p:nvGraphicFramePr>
        <p:xfrm>
          <a:off x="1868488" y="5391150"/>
          <a:ext cx="13525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2" imgW="431640" imgH="177480" progId="Equation.DSMT4">
                  <p:embed/>
                </p:oleObj>
              </mc:Choice>
              <mc:Fallback>
                <p:oleObj name="Equation" r:id="rId42" imgW="431640" imgH="177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5391150"/>
                        <a:ext cx="13525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269124"/>
              </p:ext>
            </p:extLst>
          </p:nvPr>
        </p:nvGraphicFramePr>
        <p:xfrm>
          <a:off x="3399433" y="5392068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4" imgW="304560" imgH="177480" progId="Equation.DSMT4">
                  <p:embed/>
                </p:oleObj>
              </mc:Choice>
              <mc:Fallback>
                <p:oleObj name="Equation" r:id="rId44" imgW="304560" imgH="177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9433" y="5392068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677479"/>
              </p:ext>
            </p:extLst>
          </p:nvPr>
        </p:nvGraphicFramePr>
        <p:xfrm>
          <a:off x="1115616" y="5960764"/>
          <a:ext cx="7143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6" imgW="228600" imgH="203040" progId="Equation.DSMT4">
                  <p:embed/>
                </p:oleObj>
              </mc:Choice>
              <mc:Fallback>
                <p:oleObj name="Equation" r:id="rId46" imgW="228600" imgH="20304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960764"/>
                        <a:ext cx="71437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428866"/>
              </p:ext>
            </p:extLst>
          </p:nvPr>
        </p:nvGraphicFramePr>
        <p:xfrm>
          <a:off x="1835696" y="5967413"/>
          <a:ext cx="17510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48" imgW="558720" imgH="177480" progId="Equation.DSMT4">
                  <p:embed/>
                </p:oleObj>
              </mc:Choice>
              <mc:Fallback>
                <p:oleObj name="Equation" r:id="rId48" imgW="55872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967413"/>
                        <a:ext cx="175101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892800"/>
              </p:ext>
            </p:extLst>
          </p:nvPr>
        </p:nvGraphicFramePr>
        <p:xfrm>
          <a:off x="3595812" y="5967413"/>
          <a:ext cx="11922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0" imgW="380880" imgH="177480" progId="Equation.DSMT4">
                  <p:embed/>
                </p:oleObj>
              </mc:Choice>
              <mc:Fallback>
                <p:oleObj name="Equation" r:id="rId50" imgW="380880" imgH="1774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812" y="5967413"/>
                        <a:ext cx="119221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548337" y="4682210"/>
            <a:ext cx="41793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These are all Perfect Squares!!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208829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94122"/>
          </a:xfrm>
        </p:spPr>
        <p:txBody>
          <a:bodyPr>
            <a:normAutofit fontScale="90000"/>
          </a:bodyPr>
          <a:lstStyle/>
          <a:p>
            <a:r>
              <a:rPr lang="en-CA" dirty="0"/>
              <a:t>Ex: Given the following integers, indicate which of the following is a perfect square: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252737"/>
              </p:ext>
            </p:extLst>
          </p:nvPr>
        </p:nvGraphicFramePr>
        <p:xfrm>
          <a:off x="323528" y="1556792"/>
          <a:ext cx="10441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68280" imgH="203040" progId="Equation.DSMT4">
                  <p:embed/>
                </p:oleObj>
              </mc:Choice>
              <mc:Fallback>
                <p:oleObj name="Equation" r:id="rId4" imgW="36828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556792"/>
                        <a:ext cx="104411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691324"/>
              </p:ext>
            </p:extLst>
          </p:nvPr>
        </p:nvGraphicFramePr>
        <p:xfrm>
          <a:off x="323850" y="2349500"/>
          <a:ext cx="1044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368280" imgH="203040" progId="Equation.DSMT4">
                  <p:embed/>
                </p:oleObj>
              </mc:Choice>
              <mc:Fallback>
                <p:oleObj name="Equation" r:id="rId6" imgW="3682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349500"/>
                        <a:ext cx="10445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049981"/>
              </p:ext>
            </p:extLst>
          </p:nvPr>
        </p:nvGraphicFramePr>
        <p:xfrm>
          <a:off x="323702" y="3141663"/>
          <a:ext cx="1223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31640" imgH="203040" progId="Equation.DSMT4">
                  <p:embed/>
                </p:oleObj>
              </mc:Choice>
              <mc:Fallback>
                <p:oleObj name="Equation" r:id="rId8" imgW="43164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702" y="3141663"/>
                        <a:ext cx="12239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989257"/>
              </p:ext>
            </p:extLst>
          </p:nvPr>
        </p:nvGraphicFramePr>
        <p:xfrm>
          <a:off x="251520" y="3933825"/>
          <a:ext cx="1296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933825"/>
                        <a:ext cx="129698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416371"/>
              </p:ext>
            </p:extLst>
          </p:nvPr>
        </p:nvGraphicFramePr>
        <p:xfrm>
          <a:off x="323528" y="4724400"/>
          <a:ext cx="10080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355320" imgH="203040" progId="Equation.DSMT4">
                  <p:embed/>
                </p:oleObj>
              </mc:Choice>
              <mc:Fallback>
                <p:oleObj name="Equation" r:id="rId12" imgW="35532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24400"/>
                        <a:ext cx="1008062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194369"/>
              </p:ext>
            </p:extLst>
          </p:nvPr>
        </p:nvGraphicFramePr>
        <p:xfrm>
          <a:off x="341313" y="5516563"/>
          <a:ext cx="11525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406080" imgH="203040" progId="Equation.DSMT4">
                  <p:embed/>
                </p:oleObj>
              </mc:Choice>
              <mc:Fallback>
                <p:oleObj name="Equation" r:id="rId14" imgW="40608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5516563"/>
                        <a:ext cx="11525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04273"/>
              </p:ext>
            </p:extLst>
          </p:nvPr>
        </p:nvGraphicFramePr>
        <p:xfrm>
          <a:off x="3491880" y="1557338"/>
          <a:ext cx="12969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457200" imgH="203040" progId="Equation.DSMT4">
                  <p:embed/>
                </p:oleObj>
              </mc:Choice>
              <mc:Fallback>
                <p:oleObj name="Equation" r:id="rId16" imgW="45720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557338"/>
                        <a:ext cx="129698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751094"/>
              </p:ext>
            </p:extLst>
          </p:nvPr>
        </p:nvGraphicFramePr>
        <p:xfrm>
          <a:off x="3509343" y="2349500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444240" imgH="203040" progId="Equation.DSMT4">
                  <p:embed/>
                </p:oleObj>
              </mc:Choice>
              <mc:Fallback>
                <p:oleObj name="Equation" r:id="rId18" imgW="44424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343" y="2349500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202984"/>
              </p:ext>
            </p:extLst>
          </p:nvPr>
        </p:nvGraphicFramePr>
        <p:xfrm>
          <a:off x="3617615" y="3141663"/>
          <a:ext cx="1187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419040" imgH="203040" progId="Equation.DSMT4">
                  <p:embed/>
                </p:oleObj>
              </mc:Choice>
              <mc:Fallback>
                <p:oleObj name="Equation" r:id="rId20" imgW="41904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615" y="3141663"/>
                        <a:ext cx="118745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011628"/>
              </p:ext>
            </p:extLst>
          </p:nvPr>
        </p:nvGraphicFramePr>
        <p:xfrm>
          <a:off x="3509268" y="3933056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444240" imgH="203040" progId="Equation.DSMT4">
                  <p:embed/>
                </p:oleObj>
              </mc:Choice>
              <mc:Fallback>
                <p:oleObj name="Equation" r:id="rId22" imgW="44424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268" y="3933056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35100"/>
              </p:ext>
            </p:extLst>
          </p:nvPr>
        </p:nvGraphicFramePr>
        <p:xfrm>
          <a:off x="3546475" y="4724400"/>
          <a:ext cx="1511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533160" imgH="203040" progId="Equation.DSMT4">
                  <p:embed/>
                </p:oleObj>
              </mc:Choice>
              <mc:Fallback>
                <p:oleObj name="Equation" r:id="rId24" imgW="5331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4724400"/>
                        <a:ext cx="15113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361246"/>
              </p:ext>
            </p:extLst>
          </p:nvPr>
        </p:nvGraphicFramePr>
        <p:xfrm>
          <a:off x="3544268" y="5516563"/>
          <a:ext cx="13335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469800" imgH="203040" progId="Equation.DSMT4">
                  <p:embed/>
                </p:oleObj>
              </mc:Choice>
              <mc:Fallback>
                <p:oleObj name="Equation" r:id="rId26" imgW="46980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268" y="5516563"/>
                        <a:ext cx="13335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737905"/>
              </p:ext>
            </p:extLst>
          </p:nvPr>
        </p:nvGraphicFramePr>
        <p:xfrm>
          <a:off x="6228184" y="1557338"/>
          <a:ext cx="901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317160" imgH="203040" progId="Equation.DSMT4">
                  <p:embed/>
                </p:oleObj>
              </mc:Choice>
              <mc:Fallback>
                <p:oleObj name="Equation" r:id="rId28" imgW="31716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557338"/>
                        <a:ext cx="9017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98098"/>
              </p:ext>
            </p:extLst>
          </p:nvPr>
        </p:nvGraphicFramePr>
        <p:xfrm>
          <a:off x="6300192" y="2349500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291960" imgH="203040" progId="Equation.DSMT4">
                  <p:embed/>
                </p:oleObj>
              </mc:Choice>
              <mc:Fallback>
                <p:oleObj name="Equation" r:id="rId30" imgW="29196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349500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771356"/>
              </p:ext>
            </p:extLst>
          </p:nvPr>
        </p:nvGraphicFramePr>
        <p:xfrm>
          <a:off x="6228184" y="3140968"/>
          <a:ext cx="1295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457200" imgH="203040" progId="Equation.DSMT4">
                  <p:embed/>
                </p:oleObj>
              </mc:Choice>
              <mc:Fallback>
                <p:oleObj name="Equation" r:id="rId32" imgW="4572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140968"/>
                        <a:ext cx="1295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365054"/>
              </p:ext>
            </p:extLst>
          </p:nvPr>
        </p:nvGraphicFramePr>
        <p:xfrm>
          <a:off x="6262688" y="3933825"/>
          <a:ext cx="1223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431640" imgH="203040" progId="Equation.DSMT4">
                  <p:embed/>
                </p:oleObj>
              </mc:Choice>
              <mc:Fallback>
                <p:oleObj name="Equation" r:id="rId34" imgW="43164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3933825"/>
                        <a:ext cx="12239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21"/>
          <p:cNvGrpSpPr/>
          <p:nvPr/>
        </p:nvGrpSpPr>
        <p:grpSpPr>
          <a:xfrm>
            <a:off x="1537812" y="1445341"/>
            <a:ext cx="333947" cy="562418"/>
            <a:chOff x="8233586" y="2380794"/>
            <a:chExt cx="397531" cy="792088"/>
          </a:xfrm>
        </p:grpSpPr>
        <p:sp>
          <p:nvSpPr>
            <p:cNvPr id="3" name="Rectangle 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Rectangle 2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542732" y="2217157"/>
            <a:ext cx="333947" cy="562418"/>
            <a:chOff x="8233586" y="2380794"/>
            <a:chExt cx="397531" cy="792088"/>
          </a:xfrm>
        </p:grpSpPr>
        <p:sp>
          <p:nvSpPr>
            <p:cNvPr id="24" name="Rectangle 23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3" name="Group 25"/>
          <p:cNvGrpSpPr/>
          <p:nvPr/>
        </p:nvGrpSpPr>
        <p:grpSpPr>
          <a:xfrm>
            <a:off x="1650888" y="3047965"/>
            <a:ext cx="333947" cy="562418"/>
            <a:chOff x="8233586" y="2380794"/>
            <a:chExt cx="397531" cy="792088"/>
          </a:xfrm>
        </p:grpSpPr>
        <p:sp>
          <p:nvSpPr>
            <p:cNvPr id="27" name="Rectangle 26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Rectangle 27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6" name="Group 32"/>
          <p:cNvGrpSpPr/>
          <p:nvPr/>
        </p:nvGrpSpPr>
        <p:grpSpPr>
          <a:xfrm>
            <a:off x="1579246" y="3878774"/>
            <a:ext cx="562418" cy="562418"/>
            <a:chOff x="1711978" y="3849278"/>
            <a:chExt cx="562418" cy="562418"/>
          </a:xfrm>
        </p:grpSpPr>
        <p:sp>
          <p:nvSpPr>
            <p:cNvPr id="30" name="Rectangle 29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Rectangle 31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9" name="Group 33"/>
          <p:cNvGrpSpPr/>
          <p:nvPr/>
        </p:nvGrpSpPr>
        <p:grpSpPr>
          <a:xfrm>
            <a:off x="1655808" y="4645669"/>
            <a:ext cx="333947" cy="562418"/>
            <a:chOff x="8233586" y="2380794"/>
            <a:chExt cx="397531" cy="792088"/>
          </a:xfrm>
        </p:grpSpPr>
        <p:sp>
          <p:nvSpPr>
            <p:cNvPr id="35" name="Rectangle 34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Rectangle 35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1" name="Group 36"/>
          <p:cNvGrpSpPr/>
          <p:nvPr/>
        </p:nvGrpSpPr>
        <p:grpSpPr>
          <a:xfrm>
            <a:off x="1552141" y="5520762"/>
            <a:ext cx="562418" cy="562418"/>
            <a:chOff x="1711978" y="3849278"/>
            <a:chExt cx="562418" cy="562418"/>
          </a:xfrm>
        </p:grpSpPr>
        <p:sp>
          <p:nvSpPr>
            <p:cNvPr id="38" name="Rectangle 3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Rectangle 3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3" name="Group 39"/>
          <p:cNvGrpSpPr/>
          <p:nvPr/>
        </p:nvGrpSpPr>
        <p:grpSpPr>
          <a:xfrm>
            <a:off x="4934857" y="1558559"/>
            <a:ext cx="333947" cy="562418"/>
            <a:chOff x="8233586" y="2380794"/>
            <a:chExt cx="397531" cy="792088"/>
          </a:xfrm>
        </p:grpSpPr>
        <p:sp>
          <p:nvSpPr>
            <p:cNvPr id="41" name="Rectangle 40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Rectangle 41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4" name="Group 42"/>
          <p:cNvGrpSpPr/>
          <p:nvPr/>
        </p:nvGrpSpPr>
        <p:grpSpPr>
          <a:xfrm>
            <a:off x="4858529" y="2330375"/>
            <a:ext cx="562418" cy="562418"/>
            <a:chOff x="1711978" y="3849278"/>
            <a:chExt cx="562418" cy="562418"/>
          </a:xfrm>
        </p:grpSpPr>
        <p:sp>
          <p:nvSpPr>
            <p:cNvPr id="44" name="Rectangle 43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Rectangle 44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7" name="Group 45"/>
          <p:cNvGrpSpPr/>
          <p:nvPr/>
        </p:nvGrpSpPr>
        <p:grpSpPr>
          <a:xfrm>
            <a:off x="4846172" y="3131687"/>
            <a:ext cx="562418" cy="562418"/>
            <a:chOff x="1711978" y="3849278"/>
            <a:chExt cx="562418" cy="562418"/>
          </a:xfrm>
        </p:grpSpPr>
        <p:sp>
          <p:nvSpPr>
            <p:cNvPr id="47" name="Rectangle 46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Rectangle 47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0" name="Group 48"/>
          <p:cNvGrpSpPr/>
          <p:nvPr/>
        </p:nvGrpSpPr>
        <p:grpSpPr>
          <a:xfrm>
            <a:off x="4980958" y="3829839"/>
            <a:ext cx="333947" cy="562418"/>
            <a:chOff x="8233586" y="2380794"/>
            <a:chExt cx="397531" cy="792088"/>
          </a:xfrm>
        </p:grpSpPr>
        <p:sp>
          <p:nvSpPr>
            <p:cNvPr id="50" name="Rectangle 49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Rectangle 5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3" name="Group 51"/>
          <p:cNvGrpSpPr/>
          <p:nvPr/>
        </p:nvGrpSpPr>
        <p:grpSpPr>
          <a:xfrm>
            <a:off x="5214511" y="4645668"/>
            <a:ext cx="333947" cy="562418"/>
            <a:chOff x="8233586" y="2380794"/>
            <a:chExt cx="397531" cy="792088"/>
          </a:xfrm>
        </p:grpSpPr>
        <p:sp>
          <p:nvSpPr>
            <p:cNvPr id="53" name="Rectangle 5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Rectangle 5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6" name="Group 54"/>
          <p:cNvGrpSpPr/>
          <p:nvPr/>
        </p:nvGrpSpPr>
        <p:grpSpPr>
          <a:xfrm>
            <a:off x="5171348" y="5390961"/>
            <a:ext cx="333947" cy="562418"/>
            <a:chOff x="8233586" y="2380794"/>
            <a:chExt cx="397531" cy="792088"/>
          </a:xfrm>
        </p:grpSpPr>
        <p:sp>
          <p:nvSpPr>
            <p:cNvPr id="56" name="Rectangle 55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Rectangle 56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9" name="Group 57"/>
          <p:cNvGrpSpPr/>
          <p:nvPr/>
        </p:nvGrpSpPr>
        <p:grpSpPr>
          <a:xfrm>
            <a:off x="7561669" y="1558559"/>
            <a:ext cx="333947" cy="562418"/>
            <a:chOff x="8233586" y="2380794"/>
            <a:chExt cx="397531" cy="792088"/>
          </a:xfrm>
        </p:grpSpPr>
        <p:sp>
          <p:nvSpPr>
            <p:cNvPr id="59" name="Rectangle 5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0" name="Rectangle 5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2" name="Group 60"/>
          <p:cNvGrpSpPr/>
          <p:nvPr/>
        </p:nvGrpSpPr>
        <p:grpSpPr>
          <a:xfrm>
            <a:off x="7568339" y="2335294"/>
            <a:ext cx="333947" cy="562418"/>
            <a:chOff x="8233586" y="2380794"/>
            <a:chExt cx="397531" cy="792088"/>
          </a:xfrm>
        </p:grpSpPr>
        <p:sp>
          <p:nvSpPr>
            <p:cNvPr id="62" name="Rectangle 61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Rectangle 62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5" name="Group 63"/>
          <p:cNvGrpSpPr/>
          <p:nvPr/>
        </p:nvGrpSpPr>
        <p:grpSpPr>
          <a:xfrm>
            <a:off x="7607770" y="3136606"/>
            <a:ext cx="562418" cy="562418"/>
            <a:chOff x="1711978" y="3849278"/>
            <a:chExt cx="562418" cy="562418"/>
          </a:xfrm>
        </p:grpSpPr>
        <p:sp>
          <p:nvSpPr>
            <p:cNvPr id="65" name="Rectangle 64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Rectangle 65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8" name="Group 66"/>
          <p:cNvGrpSpPr/>
          <p:nvPr/>
        </p:nvGrpSpPr>
        <p:grpSpPr>
          <a:xfrm>
            <a:off x="7607770" y="3951923"/>
            <a:ext cx="562418" cy="562418"/>
            <a:chOff x="1711978" y="3849278"/>
            <a:chExt cx="562418" cy="562418"/>
          </a:xfrm>
        </p:grpSpPr>
        <p:sp>
          <p:nvSpPr>
            <p:cNvPr id="68" name="Rectangle 6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9" name="Rectangle 6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5730070" y="4696905"/>
            <a:ext cx="27815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Perfect Squares can</a:t>
            </a:r>
          </a:p>
          <a:p>
            <a:r>
              <a:rPr lang="en-CA" sz="2200" dirty="0">
                <a:solidFill>
                  <a:srgbClr val="FF0000"/>
                </a:solidFill>
              </a:rPr>
              <a:t>not be negative!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52891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CA" dirty="0"/>
              <a:t>II)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3648"/>
            <a:ext cx="8229600" cy="2359152"/>
          </a:xfrm>
        </p:spPr>
        <p:txBody>
          <a:bodyPr/>
          <a:lstStyle/>
          <a:p>
            <a:r>
              <a:rPr lang="en-CA" dirty="0"/>
              <a:t>The “Square Root” of a number is the opposite of “squaring” it</a:t>
            </a:r>
          </a:p>
          <a:p>
            <a:r>
              <a:rPr lang="en-CA" dirty="0"/>
              <a:t>When finding the “square root” of a number, look for a value that multiplies itself to equal it </a:t>
            </a:r>
          </a:p>
          <a:p>
            <a:r>
              <a:rPr lang="en-CA" dirty="0"/>
              <a:t>For instance: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990600" y="3124200"/>
          <a:ext cx="623703" cy="62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28600" imgH="228600" progId="Equation.DSMT4">
                  <p:embed/>
                </p:oleObj>
              </mc:Choice>
              <mc:Fallback>
                <p:oleObj name="Equation" r:id="rId4" imgW="228600" imgH="228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124200"/>
                        <a:ext cx="623703" cy="6250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1676400" y="3200400"/>
          <a:ext cx="623702" cy="486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228600" imgH="177480" progId="Equation.DSMT4">
                  <p:embed/>
                </p:oleObj>
              </mc:Choice>
              <mc:Fallback>
                <p:oleObj name="Equation" r:id="rId6" imgW="22860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00400"/>
                        <a:ext cx="623702" cy="4867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344648"/>
              </p:ext>
            </p:extLst>
          </p:nvPr>
        </p:nvGraphicFramePr>
        <p:xfrm>
          <a:off x="5829886" y="3048000"/>
          <a:ext cx="796568" cy="62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291960" imgH="228600" progId="Equation.DSMT4">
                  <p:embed/>
                </p:oleObj>
              </mc:Choice>
              <mc:Fallback>
                <p:oleObj name="Equation" r:id="rId8" imgW="291960" imgH="2286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886" y="3048000"/>
                        <a:ext cx="796568" cy="6250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639301"/>
              </p:ext>
            </p:extLst>
          </p:nvPr>
        </p:nvGraphicFramePr>
        <p:xfrm>
          <a:off x="6656924" y="3123825"/>
          <a:ext cx="658276" cy="450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241200" imgH="164880" progId="Equation.DSMT4">
                  <p:embed/>
                </p:oleObj>
              </mc:Choice>
              <mc:Fallback>
                <p:oleObj name="Equation" r:id="rId10" imgW="241200" imgH="1648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924" y="3123825"/>
                        <a:ext cx="658276" cy="4508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3733800"/>
            <a:ext cx="3554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Because 3 time 3 equals 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3749285"/>
            <a:ext cx="37112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Because 4 time 4 equals 16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28600" y="41910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Ex: Find the square root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following: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311150" y="4648200"/>
          <a:ext cx="8318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04560" imgH="228600" progId="Equation.DSMT4">
                  <p:embed/>
                </p:oleObj>
              </mc:Choice>
              <mc:Fallback>
                <p:oleObj name="Equation" r:id="rId12" imgW="30456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4648200"/>
                        <a:ext cx="831850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3048000" y="4724400"/>
          <a:ext cx="7969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291960" imgH="228600" progId="Equation.DSMT4">
                  <p:embed/>
                </p:oleObj>
              </mc:Choice>
              <mc:Fallback>
                <p:oleObj name="Equation" r:id="rId14" imgW="291960" imgH="2286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796925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5867400" y="4741863"/>
          <a:ext cx="100488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368280" imgH="215640" progId="Equation.DSMT4">
                  <p:embed/>
                </p:oleObj>
              </mc:Choice>
              <mc:Fallback>
                <p:oleObj name="Equation" r:id="rId16" imgW="368280" imgH="2156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741863"/>
                        <a:ext cx="1004887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201613" y="5699125"/>
          <a:ext cx="103981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380880" imgH="228600" progId="Equation.DSMT4">
                  <p:embed/>
                </p:oleObj>
              </mc:Choice>
              <mc:Fallback>
                <p:oleObj name="Equation" r:id="rId18" imgW="380880" imgH="2286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5699125"/>
                        <a:ext cx="1039812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2903538" y="5775325"/>
          <a:ext cx="10747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393480" imgH="228600" progId="Equation.DSMT4">
                  <p:embed/>
                </p:oleObj>
              </mc:Choice>
              <mc:Fallback>
                <p:oleObj name="Equation" r:id="rId20" imgW="393480" imgH="2286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5775325"/>
                        <a:ext cx="1074737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453438"/>
              </p:ext>
            </p:extLst>
          </p:nvPr>
        </p:nvGraphicFramePr>
        <p:xfrm>
          <a:off x="5843588" y="5775325"/>
          <a:ext cx="103981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380880" imgH="228600" progId="Equation.DSMT4">
                  <p:embed/>
                </p:oleObj>
              </mc:Choice>
              <mc:Fallback>
                <p:oleObj name="Equation" r:id="rId22" imgW="380880" imgH="2286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8" y="5775325"/>
                        <a:ext cx="1039812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1371600" y="4724400"/>
          <a:ext cx="6588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241200" imgH="164880" progId="Equation.DSMT4">
                  <p:embed/>
                </p:oleObj>
              </mc:Choice>
              <mc:Fallback>
                <p:oleObj name="Equation" r:id="rId24" imgW="24120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24400"/>
                        <a:ext cx="6588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1343025" y="5837238"/>
          <a:ext cx="8667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5837238"/>
                        <a:ext cx="86677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4038600" y="4813300"/>
          <a:ext cx="6588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241200" imgH="177480" progId="Equation.DSMT4">
                  <p:embed/>
                </p:oleObj>
              </mc:Choice>
              <mc:Fallback>
                <p:oleObj name="Equation" r:id="rId28" imgW="24120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13300"/>
                        <a:ext cx="658813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4027488" y="5867400"/>
          <a:ext cx="8318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304560" imgH="177480" progId="Equation.DSMT4">
                  <p:embed/>
                </p:oleObj>
              </mc:Choice>
              <mc:Fallback>
                <p:oleObj name="Equation" r:id="rId30" imgW="30456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5867400"/>
                        <a:ext cx="83185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6938963" y="4800600"/>
          <a:ext cx="8334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304560" imgH="164880" progId="Equation.DSMT4">
                  <p:embed/>
                </p:oleObj>
              </mc:Choice>
              <mc:Fallback>
                <p:oleObj name="Equation" r:id="rId32" imgW="304560" imgH="1648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8963" y="4800600"/>
                        <a:ext cx="833437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205242"/>
              </p:ext>
            </p:extLst>
          </p:nvPr>
        </p:nvGraphicFramePr>
        <p:xfrm>
          <a:off x="6923088" y="5913438"/>
          <a:ext cx="8318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304560" imgH="177480" progId="Equation.DSMT4">
                  <p:embed/>
                </p:oleObj>
              </mc:Choice>
              <mc:Fallback>
                <p:oleObj name="Equation" r:id="rId34" imgW="30456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088" y="5913438"/>
                        <a:ext cx="8318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029200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6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What are factors?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4250"/>
            <a:ext cx="8458200" cy="5568950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An integer which evenly divides a number without leaving a remainder</a:t>
            </a:r>
          </a:p>
          <a:p>
            <a:pPr eaLnBrk="1" hangingPunct="1"/>
            <a:endParaRPr lang="en-CA" sz="1200" dirty="0"/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</a:t>
            </a:r>
            <a:r>
              <a:rPr lang="en-CA" dirty="0" err="1"/>
              <a:t>ie</a:t>
            </a:r>
            <a:r>
              <a:rPr lang="en-CA" dirty="0"/>
              <a:t>: What are all the factors of 24?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{1 , 2, 3, 4, 6, 8, 12, 24}</a:t>
            </a:r>
            <a:br>
              <a:rPr lang="en-CA" dirty="0"/>
            </a:b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/>
            <a:r>
              <a:rPr lang="en-CA" dirty="0"/>
              <a:t>A </a:t>
            </a:r>
            <a:r>
              <a:rPr lang="en-CA" b="1" dirty="0"/>
              <a:t>number</a:t>
            </a:r>
            <a:r>
              <a:rPr lang="en-CA" dirty="0"/>
              <a:t> with only two factors are called:</a:t>
            </a:r>
            <a:br>
              <a:rPr lang="en-CA" dirty="0"/>
            </a:br>
            <a:r>
              <a:rPr lang="en-CA" dirty="0"/>
              <a:t>“Prime Numbers”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</a:t>
            </a:r>
            <a:r>
              <a:rPr lang="en-CA" dirty="0" err="1"/>
              <a:t>Ie</a:t>
            </a:r>
            <a:r>
              <a:rPr lang="en-CA" dirty="0"/>
              <a:t>: List the first 10 prime numbers: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2, 3, 5, 7, 11, 13, 17, 19, 23, 29</a:t>
            </a:r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/>
            <a:endParaRPr lang="en-CA" dirty="0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67600" cy="72548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IV) Prime Factorization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763000" cy="2438400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A “</a:t>
            </a:r>
            <a:r>
              <a:rPr lang="en-CA" i="1" dirty="0"/>
              <a:t>decomposition”</a:t>
            </a:r>
            <a:r>
              <a:rPr lang="en-CA" dirty="0"/>
              <a:t> [break down] of a number where all its factors are prime numbers</a:t>
            </a:r>
          </a:p>
          <a:p>
            <a:pPr eaLnBrk="1" hangingPunct="1"/>
            <a:r>
              <a:rPr lang="en-CA" dirty="0"/>
              <a:t>Divide a number by all of its factors until all the factors are prime numbers</a:t>
            </a:r>
          </a:p>
          <a:p>
            <a:pPr eaLnBrk="1" hangingPunct="1">
              <a:buNone/>
            </a:pPr>
            <a:r>
              <a:rPr lang="en-CA" dirty="0"/>
              <a:t>Ex:: Find the Prime Factorization of the following numbers</a:t>
            </a:r>
          </a:p>
          <a:p>
            <a:pPr eaLnBrk="1" hangingPunct="1">
              <a:buFont typeface="Wingdings" pitchFamily="2" charset="2"/>
              <a:buNone/>
            </a:pPr>
            <a:endParaRPr lang="en-CA" sz="2000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595438" y="3124200"/>
          <a:ext cx="7143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279158" imgH="177646" progId="Equation.DSMT4">
                  <p:embed/>
                </p:oleObj>
              </mc:Choice>
              <mc:Fallback>
                <p:oleObj name="Equation" r:id="rId4" imgW="279158" imgH="177646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3124200"/>
                        <a:ext cx="7143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252538" y="3917950"/>
          <a:ext cx="4857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90335" imgH="164957" progId="Equation.DSMT4">
                  <p:embed/>
                </p:oleObj>
              </mc:Choice>
              <mc:Fallback>
                <p:oleObj name="Equation" r:id="rId6" imgW="190335" imgH="164957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3917950"/>
                        <a:ext cx="48577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108075" y="4670425"/>
          <a:ext cx="844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329914" imgH="177646" progId="Equation.DSMT4">
                  <p:embed/>
                </p:oleObj>
              </mc:Choice>
              <mc:Fallback>
                <p:oleObj name="Equation" r:id="rId8" imgW="329914" imgH="177646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4670425"/>
                        <a:ext cx="8445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238375" y="3910013"/>
          <a:ext cx="487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190335" imgH="177646" progId="Equation.DSMT4">
                  <p:embed/>
                </p:oleObj>
              </mc:Choice>
              <mc:Fallback>
                <p:oleObj name="Equation" r:id="rId10" imgW="190335" imgH="177646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3910013"/>
                        <a:ext cx="48736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095500" y="4670425"/>
          <a:ext cx="8778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342603" imgH="177646" progId="Equation.DSMT4">
                  <p:embed/>
                </p:oleObj>
              </mc:Choice>
              <mc:Fallback>
                <p:oleObj name="Equation" r:id="rId12" imgW="342603" imgH="177646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670425"/>
                        <a:ext cx="8778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10800000" flipV="1">
            <a:off x="1524000" y="3552825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52625" y="3552825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453481" y="4339432"/>
            <a:ext cx="42703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2131219" y="4374356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1453356" y="4339432"/>
            <a:ext cx="42703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131094" y="4374356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1377950" y="5487988"/>
          <a:ext cx="8763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342603" imgH="164957" progId="Equation.DSMT4">
                  <p:embed/>
                </p:oleObj>
              </mc:Choice>
              <mc:Fallback>
                <p:oleObj name="Equation" r:id="rId14" imgW="342603" imgH="164957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5487988"/>
                        <a:ext cx="8763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16200000" flipH="1">
            <a:off x="1739106" y="5125244"/>
            <a:ext cx="427038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416844" y="5160169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104775" y="6165821"/>
          <a:ext cx="885825" cy="387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405872" imgH="177569" progId="Equation.DSMT4">
                  <p:embed/>
                </p:oleObj>
              </mc:Choice>
              <mc:Fallback>
                <p:oleObj name="Equation" r:id="rId16" imgW="405872" imgH="177569" progId="Equation.DSMT4">
                  <p:embed/>
                  <p:pic>
                    <p:nvPicPr>
                      <p:cNvPr id="215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" y="6165821"/>
                        <a:ext cx="885825" cy="3873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/>
        </p:nvGraphicFramePr>
        <p:xfrm>
          <a:off x="990601" y="6172200"/>
          <a:ext cx="1447800" cy="347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685800" imgH="164880" progId="Equation.DSMT4">
                  <p:embed/>
                </p:oleObj>
              </mc:Choice>
              <mc:Fallback>
                <p:oleObj name="Equation" r:id="rId18" imgW="685800" imgH="164880" progId="Equation.DSMT4">
                  <p:embed/>
                  <p:pic>
                    <p:nvPicPr>
                      <p:cNvPr id="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1" y="6172200"/>
                        <a:ext cx="1447800" cy="3472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2474913" y="6163857"/>
          <a:ext cx="496887" cy="386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228600" imgH="177480" progId="Equation.DSMT4">
                  <p:embed/>
                </p:oleObj>
              </mc:Choice>
              <mc:Fallback>
                <p:oleObj name="Equation" r:id="rId20" imgW="228600" imgH="177480" progId="Equation.DSMT4">
                  <p:embed/>
                  <p:pic>
                    <p:nvPicPr>
                      <p:cNvPr id="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6163857"/>
                        <a:ext cx="496887" cy="386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3011488" y="6137949"/>
          <a:ext cx="265112" cy="412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2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6137949"/>
                        <a:ext cx="265112" cy="4120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/>
        </p:nvGraphicFramePr>
        <p:xfrm>
          <a:off x="5794375" y="3124200"/>
          <a:ext cx="7477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291847" imgH="177646" progId="Equation.DSMT4">
                  <p:embed/>
                </p:oleObj>
              </mc:Choice>
              <mc:Fallback>
                <p:oleObj name="Equation" r:id="rId24" imgW="291847" imgH="177646" progId="Equation.DSMT4">
                  <p:embed/>
                  <p:pic>
                    <p:nvPicPr>
                      <p:cNvPr id="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3124200"/>
                        <a:ext cx="7477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3"/>
          <p:cNvGraphicFramePr>
            <a:graphicFrameLocks noChangeAspect="1"/>
          </p:cNvGraphicFramePr>
          <p:nvPr/>
        </p:nvGraphicFramePr>
        <p:xfrm>
          <a:off x="5451475" y="3902075"/>
          <a:ext cx="5175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202936" imgH="177569" progId="Equation.DSMT4">
                  <p:embed/>
                </p:oleObj>
              </mc:Choice>
              <mc:Fallback>
                <p:oleObj name="Equation" r:id="rId26" imgW="202936" imgH="177569" progId="Equation.DSMT4">
                  <p:embed/>
                  <p:pic>
                    <p:nvPicPr>
                      <p:cNvPr id="3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475" y="3902075"/>
                        <a:ext cx="51752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/>
          <p:cNvGraphicFramePr>
            <a:graphicFrameLocks noChangeAspect="1"/>
          </p:cNvGraphicFramePr>
          <p:nvPr/>
        </p:nvGraphicFramePr>
        <p:xfrm>
          <a:off x="5233988" y="4670425"/>
          <a:ext cx="10048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393359" imgH="177646" progId="Equation.DSMT4">
                  <p:embed/>
                </p:oleObj>
              </mc:Choice>
              <mc:Fallback>
                <p:oleObj name="Equation" r:id="rId28" imgW="393359" imgH="177646" progId="Equation.DSMT4">
                  <p:embed/>
                  <p:pic>
                    <p:nvPicPr>
                      <p:cNvPr id="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988" y="4670425"/>
                        <a:ext cx="10048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/>
        </p:nvGraphicFramePr>
        <p:xfrm>
          <a:off x="6453188" y="3910013"/>
          <a:ext cx="4873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190335" imgH="177646" progId="Equation.DSMT4">
                  <p:embed/>
                </p:oleObj>
              </mc:Choice>
              <mc:Fallback>
                <p:oleObj name="Equation" r:id="rId30" imgW="190335" imgH="177646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188" y="3910013"/>
                        <a:ext cx="48736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6"/>
          <p:cNvGraphicFramePr>
            <a:graphicFrameLocks noChangeAspect="1"/>
          </p:cNvGraphicFramePr>
          <p:nvPr/>
        </p:nvGraphicFramePr>
        <p:xfrm>
          <a:off x="6361113" y="4670425"/>
          <a:ext cx="8778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1" imgW="342603" imgH="177646" progId="Equation.DSMT4">
                  <p:embed/>
                </p:oleObj>
              </mc:Choice>
              <mc:Fallback>
                <p:oleObj name="Equation" r:id="rId31" imgW="342603" imgH="177646" progId="Equation.DSMT4">
                  <p:embed/>
                  <p:pic>
                    <p:nvPicPr>
                      <p:cNvPr id="3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113" y="4670425"/>
                        <a:ext cx="8778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Arrow Connector 34"/>
          <p:cNvCxnSpPr/>
          <p:nvPr/>
        </p:nvCxnSpPr>
        <p:spPr>
          <a:xfrm rot="10800000" flipV="1">
            <a:off x="5738813" y="3552825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167438" y="3552825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6704013" y="4303713"/>
            <a:ext cx="427037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6381750" y="4410075"/>
            <a:ext cx="428625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5668169" y="4339432"/>
            <a:ext cx="42703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5345906" y="4374357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17"/>
          <p:cNvGraphicFramePr>
            <a:graphicFrameLocks noChangeAspect="1"/>
          </p:cNvGraphicFramePr>
          <p:nvPr/>
        </p:nvGraphicFramePr>
        <p:xfrm>
          <a:off x="5680075" y="5472113"/>
          <a:ext cx="844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2" imgW="329914" imgH="177646" progId="Equation.DSMT4">
                  <p:embed/>
                </p:oleObj>
              </mc:Choice>
              <mc:Fallback>
                <p:oleObj name="Equation" r:id="rId32" imgW="329914" imgH="177646" progId="Equation.DSMT4">
                  <p:embed/>
                  <p:pic>
                    <p:nvPicPr>
                      <p:cNvPr id="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5472113"/>
                        <a:ext cx="8445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16200000" flipH="1">
            <a:off x="6025356" y="5125244"/>
            <a:ext cx="427038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5703094" y="5160169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18"/>
          <p:cNvGraphicFramePr>
            <a:graphicFrameLocks noChangeAspect="1"/>
          </p:cNvGraphicFramePr>
          <p:nvPr/>
        </p:nvGraphicFramePr>
        <p:xfrm>
          <a:off x="4495800" y="6099175"/>
          <a:ext cx="10699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4" imgW="418918" imgH="177723" progId="Equation.DSMT4">
                  <p:embed/>
                </p:oleObj>
              </mc:Choice>
              <mc:Fallback>
                <p:oleObj name="Equation" r:id="rId34" imgW="418918" imgH="177723" progId="Equation.DSMT4">
                  <p:embed/>
                  <p:pic>
                    <p:nvPicPr>
                      <p:cNvPr id="4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6099175"/>
                        <a:ext cx="10699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9"/>
          <p:cNvGraphicFramePr>
            <a:graphicFrameLocks noChangeAspect="1"/>
          </p:cNvGraphicFramePr>
          <p:nvPr/>
        </p:nvGraphicFramePr>
        <p:xfrm>
          <a:off x="5562600" y="6172200"/>
          <a:ext cx="1006475" cy="352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6" imgW="469800" imgH="164880" progId="Equation.DSMT4">
                  <p:embed/>
                </p:oleObj>
              </mc:Choice>
              <mc:Fallback>
                <p:oleObj name="Equation" r:id="rId36" imgW="469800" imgH="164880" progId="Equation.DSMT4">
                  <p:embed/>
                  <p:pic>
                    <p:nvPicPr>
                      <p:cNvPr id="4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6172200"/>
                        <a:ext cx="1006475" cy="3523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0"/>
          <p:cNvGraphicFramePr>
            <a:graphicFrameLocks noChangeAspect="1"/>
          </p:cNvGraphicFramePr>
          <p:nvPr/>
        </p:nvGraphicFramePr>
        <p:xfrm>
          <a:off x="6480175" y="6185717"/>
          <a:ext cx="1368425" cy="367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8" imgW="660240" imgH="177480" progId="Equation.DSMT4">
                  <p:embed/>
                </p:oleObj>
              </mc:Choice>
              <mc:Fallback>
                <p:oleObj name="Equation" r:id="rId38" imgW="660240" imgH="177480" progId="Equation.DSMT4">
                  <p:embed/>
                  <p:pic>
                    <p:nvPicPr>
                      <p:cNvPr id="4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5" y="6185717"/>
                        <a:ext cx="1368425" cy="3674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1"/>
          <p:cNvGraphicFramePr>
            <a:graphicFrameLocks noChangeAspect="1"/>
          </p:cNvGraphicFramePr>
          <p:nvPr/>
        </p:nvGraphicFramePr>
        <p:xfrm>
          <a:off x="7812088" y="6172200"/>
          <a:ext cx="265112" cy="412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0" imgW="114120" imgH="177480" progId="Equation.DSMT4">
                  <p:embed/>
                </p:oleObj>
              </mc:Choice>
              <mc:Fallback>
                <p:oleObj name="Equation" r:id="rId40" imgW="114120" imgH="177480" progId="Equation.DSMT4">
                  <p:embed/>
                  <p:pic>
                    <p:nvPicPr>
                      <p:cNvPr id="4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6172200"/>
                        <a:ext cx="265112" cy="4120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/>
        </p:nvGraphicFramePr>
        <p:xfrm>
          <a:off x="4822825" y="5472113"/>
          <a:ext cx="844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2" imgW="329914" imgH="177646" progId="Equation.DSMT4">
                  <p:embed/>
                </p:oleObj>
              </mc:Choice>
              <mc:Fallback>
                <p:oleObj name="Equation" r:id="rId42" imgW="329914" imgH="177646" progId="Equation.DSMT4">
                  <p:embed/>
                  <p:pic>
                    <p:nvPicPr>
                      <p:cNvPr id="4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5472113"/>
                        <a:ext cx="8445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Arrow Connector 48"/>
          <p:cNvCxnSpPr/>
          <p:nvPr/>
        </p:nvCxnSpPr>
        <p:spPr>
          <a:xfrm rot="16200000" flipH="1">
            <a:off x="5203031" y="5160170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881562" y="5124451"/>
            <a:ext cx="428625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944562"/>
          </a:xfrm>
        </p:spPr>
        <p:txBody>
          <a:bodyPr>
            <a:normAutofit/>
          </a:bodyPr>
          <a:lstStyle/>
          <a:p>
            <a:r>
              <a:rPr lang="en-CA" sz="2500" dirty="0"/>
              <a:t>Practice: Find the prime factorization of each number: 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579563" y="1295400"/>
          <a:ext cx="7461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291960" imgH="177480" progId="Equation.DSMT4">
                  <p:embed/>
                </p:oleObj>
              </mc:Choice>
              <mc:Fallback>
                <p:oleObj name="Equation" r:id="rId4" imgW="291960" imgH="17748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563" y="1295400"/>
                        <a:ext cx="74612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/>
        </p:nvGraphicFramePr>
        <p:xfrm>
          <a:off x="6110287" y="1295400"/>
          <a:ext cx="7477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291960" imgH="177480" progId="Equation.DSMT4">
                  <p:embed/>
                </p:oleObj>
              </mc:Choice>
              <mc:Fallback>
                <p:oleObj name="Equation" r:id="rId6" imgW="291960" imgH="177480" progId="Equation.DSMT4">
                  <p:embed/>
                  <p:pic>
                    <p:nvPicPr>
                      <p:cNvPr id="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7" y="1295400"/>
                        <a:ext cx="7477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304925" y="2065338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2065338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209800" y="2057400"/>
          <a:ext cx="487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48736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 flipV="1">
            <a:off x="1495425" y="1700212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924050" y="1700212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895350" y="2932113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26720" imgH="164880" progId="Equation.DSMT4">
                  <p:embed/>
                </p:oleObj>
              </mc:Choice>
              <mc:Fallback>
                <p:oleObj name="Equation" r:id="rId12" imgW="126720" imgH="16488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932113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1579563" y="2930525"/>
          <a:ext cx="3254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563" y="2930525"/>
                        <a:ext cx="3254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H="1">
            <a:off x="1066800" y="2462212"/>
            <a:ext cx="323851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390650" y="2462212"/>
            <a:ext cx="361950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2038350" y="2916238"/>
          <a:ext cx="3238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1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2916238"/>
                        <a:ext cx="323850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2971800" y="2914650"/>
          <a:ext cx="3254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14650"/>
                        <a:ext cx="32543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H="1">
            <a:off x="2209800" y="2462212"/>
            <a:ext cx="323851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533650" y="2462212"/>
            <a:ext cx="590550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3"/>
          <p:cNvGraphicFramePr>
            <a:graphicFrameLocks noChangeAspect="1"/>
          </p:cNvGraphicFramePr>
          <p:nvPr/>
        </p:nvGraphicFramePr>
        <p:xfrm>
          <a:off x="1676400" y="3965575"/>
          <a:ext cx="2905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65575"/>
                        <a:ext cx="2905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/>
        </p:nvGraphicFramePr>
        <p:xfrm>
          <a:off x="2286000" y="3963988"/>
          <a:ext cx="2921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963988"/>
                        <a:ext cx="2921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H="1">
            <a:off x="1905000" y="3352800"/>
            <a:ext cx="247652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152650" y="3352800"/>
            <a:ext cx="28575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2603500" y="3965575"/>
          <a:ext cx="2905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14120" imgH="177480" progId="Equation.DSMT4">
                  <p:embed/>
                </p:oleObj>
              </mc:Choice>
              <mc:Fallback>
                <p:oleObj name="Equation" r:id="rId24" imgW="114120" imgH="177480" progId="Equation.DSMT4">
                  <p:embed/>
                  <p:pic>
                    <p:nvPicPr>
                      <p:cNvPr id="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965575"/>
                        <a:ext cx="2905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3213100" y="3963988"/>
          <a:ext cx="2921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114120" imgH="177480" progId="Equation.DSMT4">
                  <p:embed/>
                </p:oleObj>
              </mc:Choice>
              <mc:Fallback>
                <p:oleObj name="Equation" r:id="rId25" imgW="114120" imgH="177480" progId="Equation.DSMT4">
                  <p:embed/>
                  <p:pic>
                    <p:nvPicPr>
                      <p:cNvPr id="2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963988"/>
                        <a:ext cx="2921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flipH="1">
            <a:off x="2832100" y="3352800"/>
            <a:ext cx="247652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079750" y="3352800"/>
            <a:ext cx="28575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196850" y="4794250"/>
          <a:ext cx="9144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6" imgW="419040" imgH="177480" progId="Equation.DSMT4">
                  <p:embed/>
                </p:oleObj>
              </mc:Choice>
              <mc:Fallback>
                <p:oleObj name="Equation" r:id="rId26" imgW="419040" imgH="177480" progId="Equation.DSMT4">
                  <p:embed/>
                  <p:pic>
                    <p:nvPicPr>
                      <p:cNvPr id="215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4794250"/>
                        <a:ext cx="9144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1096962" y="4800600"/>
          <a:ext cx="9906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8" imgW="469800" imgH="164880" progId="Equation.DSMT4">
                  <p:embed/>
                </p:oleObj>
              </mc:Choice>
              <mc:Fallback>
                <p:oleObj name="Equation" r:id="rId28" imgW="469800" imgH="164880" progId="Equation.DSMT4">
                  <p:embed/>
                  <p:pic>
                    <p:nvPicPr>
                      <p:cNvPr id="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4800600"/>
                        <a:ext cx="9906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4" name="Object 10"/>
          <p:cNvGraphicFramePr>
            <a:graphicFrameLocks noChangeAspect="1"/>
          </p:cNvGraphicFramePr>
          <p:nvPr/>
        </p:nvGraphicFramePr>
        <p:xfrm>
          <a:off x="2001837" y="4792663"/>
          <a:ext cx="16557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0" imgW="761760" imgH="177480" progId="Equation.DSMT4">
                  <p:embed/>
                </p:oleObj>
              </mc:Choice>
              <mc:Fallback>
                <p:oleObj name="Equation" r:id="rId30" imgW="761760" imgH="177480" progId="Equation.DSMT4">
                  <p:embed/>
                  <p:pic>
                    <p:nvPicPr>
                      <p:cNvPr id="2150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7" y="4792663"/>
                        <a:ext cx="1655763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"/>
          <p:cNvGraphicFramePr>
            <a:graphicFrameLocks noChangeAspect="1"/>
          </p:cNvGraphicFramePr>
          <p:nvPr/>
        </p:nvGraphicFramePr>
        <p:xfrm>
          <a:off x="5541962" y="2117726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2" imgW="126720" imgH="164880" progId="Equation.DSMT4">
                  <p:embed/>
                </p:oleObj>
              </mc:Choice>
              <mc:Fallback>
                <p:oleObj name="Equation" r:id="rId32" imgW="126720" imgH="164880" progId="Equation.DSMT4">
                  <p:embed/>
                  <p:pic>
                    <p:nvPicPr>
                      <p:cNvPr id="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962" y="2117726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5"/>
          <p:cNvGraphicFramePr>
            <a:graphicFrameLocks noChangeAspect="1"/>
          </p:cNvGraphicFramePr>
          <p:nvPr/>
        </p:nvGraphicFramePr>
        <p:xfrm>
          <a:off x="6905625" y="2125663"/>
          <a:ext cx="7143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3" imgW="279360" imgH="164880" progId="Equation.DSMT4">
                  <p:embed/>
                </p:oleObj>
              </mc:Choice>
              <mc:Fallback>
                <p:oleObj name="Equation" r:id="rId33" imgW="279360" imgH="164880" progId="Equation.DSMT4">
                  <p:embed/>
                  <p:pic>
                    <p:nvPicPr>
                      <p:cNvPr id="3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5" y="2125663"/>
                        <a:ext cx="7143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H="1">
            <a:off x="5732463" y="1752600"/>
            <a:ext cx="744537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629400" y="17526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"/>
          <p:cNvGraphicFramePr>
            <a:graphicFrameLocks noChangeAspect="1"/>
          </p:cNvGraphicFramePr>
          <p:nvPr/>
        </p:nvGraphicFramePr>
        <p:xfrm>
          <a:off x="5181600" y="2971800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5" imgW="126720" imgH="164880" progId="Equation.DSMT4">
                  <p:embed/>
                </p:oleObj>
              </mc:Choice>
              <mc:Fallback>
                <p:oleObj name="Equation" r:id="rId35" imgW="126720" imgH="164880" progId="Equation.DSMT4">
                  <p:embed/>
                  <p:pic>
                    <p:nvPicPr>
                      <p:cNvPr id="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971800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5"/>
          <p:cNvGraphicFramePr>
            <a:graphicFrameLocks noChangeAspect="1"/>
          </p:cNvGraphicFramePr>
          <p:nvPr/>
        </p:nvGraphicFramePr>
        <p:xfrm>
          <a:off x="5865813" y="2970212"/>
          <a:ext cx="3254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6" imgW="126720" imgH="164880" progId="Equation.DSMT4">
                  <p:embed/>
                </p:oleObj>
              </mc:Choice>
              <mc:Fallback>
                <p:oleObj name="Equation" r:id="rId36" imgW="126720" imgH="164880" progId="Equation.DSMT4">
                  <p:embed/>
                  <p:pic>
                    <p:nvPicPr>
                      <p:cNvPr id="4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813" y="2970212"/>
                        <a:ext cx="3254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Arrow Connector 40"/>
          <p:cNvCxnSpPr/>
          <p:nvPr/>
        </p:nvCxnSpPr>
        <p:spPr>
          <a:xfrm flipH="1">
            <a:off x="5353050" y="2501899"/>
            <a:ext cx="323851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676900" y="2501899"/>
            <a:ext cx="361950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3"/>
          <p:cNvGraphicFramePr>
            <a:graphicFrameLocks noChangeAspect="1"/>
          </p:cNvGraphicFramePr>
          <p:nvPr/>
        </p:nvGraphicFramePr>
        <p:xfrm>
          <a:off x="6448425" y="2976563"/>
          <a:ext cx="4857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7" imgW="190440" imgH="177480" progId="Equation.DSMT4">
                  <p:embed/>
                </p:oleObj>
              </mc:Choice>
              <mc:Fallback>
                <p:oleObj name="Equation" r:id="rId37" imgW="190440" imgH="177480" progId="Equation.DSMT4">
                  <p:embed/>
                  <p:pic>
                    <p:nvPicPr>
                      <p:cNvPr id="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425" y="2976563"/>
                        <a:ext cx="48577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5"/>
          <p:cNvGraphicFramePr>
            <a:graphicFrameLocks noChangeAspect="1"/>
          </p:cNvGraphicFramePr>
          <p:nvPr/>
        </p:nvGraphicFramePr>
        <p:xfrm>
          <a:off x="7675563" y="2971800"/>
          <a:ext cx="3254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9" imgW="126720" imgH="177480" progId="Equation.DSMT4">
                  <p:embed/>
                </p:oleObj>
              </mc:Choice>
              <mc:Fallback>
                <p:oleObj name="Equation" r:id="rId39" imgW="126720" imgH="177480" progId="Equation.DSMT4">
                  <p:embed/>
                  <p:pic>
                    <p:nvPicPr>
                      <p:cNvPr id="4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563" y="2971800"/>
                        <a:ext cx="32543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Straight Arrow Connector 44"/>
          <p:cNvCxnSpPr/>
          <p:nvPr/>
        </p:nvCxnSpPr>
        <p:spPr>
          <a:xfrm flipH="1">
            <a:off x="6629402" y="2514600"/>
            <a:ext cx="609598" cy="514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315200" y="25146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3"/>
          <p:cNvGraphicFramePr>
            <a:graphicFrameLocks noChangeAspect="1"/>
          </p:cNvGraphicFramePr>
          <p:nvPr/>
        </p:nvGraphicFramePr>
        <p:xfrm>
          <a:off x="6029325" y="3741738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0" imgW="126720" imgH="164880" progId="Equation.DSMT4">
                  <p:embed/>
                </p:oleObj>
              </mc:Choice>
              <mc:Fallback>
                <p:oleObj name="Equation" r:id="rId40" imgW="126720" imgH="164880" progId="Equation.DSMT4">
                  <p:embed/>
                  <p:pic>
                    <p:nvPicPr>
                      <p:cNvPr id="5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25" y="3741738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"/>
          <p:cNvGraphicFramePr>
            <a:graphicFrameLocks noChangeAspect="1"/>
          </p:cNvGraphicFramePr>
          <p:nvPr/>
        </p:nvGraphicFramePr>
        <p:xfrm>
          <a:off x="6837363" y="3810000"/>
          <a:ext cx="3254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1" imgW="126720" imgH="164880" progId="Equation.DSMT4">
                  <p:embed/>
                </p:oleObj>
              </mc:Choice>
              <mc:Fallback>
                <p:oleObj name="Equation" r:id="rId41" imgW="126720" imgH="164880" progId="Equation.DSMT4">
                  <p:embed/>
                  <p:pic>
                    <p:nvPicPr>
                      <p:cNvPr id="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63" y="3810000"/>
                        <a:ext cx="3254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Arrow Connector 57"/>
          <p:cNvCxnSpPr/>
          <p:nvPr/>
        </p:nvCxnSpPr>
        <p:spPr>
          <a:xfrm rot="10800000" flipV="1">
            <a:off x="6219825" y="3376612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648450" y="3376612"/>
            <a:ext cx="361950" cy="433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Object 3"/>
          <p:cNvGraphicFramePr>
            <a:graphicFrameLocks noChangeAspect="1"/>
          </p:cNvGraphicFramePr>
          <p:nvPr/>
        </p:nvGraphicFramePr>
        <p:xfrm>
          <a:off x="7404100" y="4040187"/>
          <a:ext cx="2905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43" imgW="114120" imgH="177480" progId="Equation.DSMT4">
                  <p:embed/>
                </p:oleObj>
              </mc:Choice>
              <mc:Fallback>
                <p:oleObj name="Equation" r:id="rId43" imgW="114120" imgH="177480" progId="Equation.DSMT4">
                  <p:embed/>
                  <p:pic>
                    <p:nvPicPr>
                      <p:cNvPr id="6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4040187"/>
                        <a:ext cx="2905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5"/>
          <p:cNvGraphicFramePr>
            <a:graphicFrameLocks noChangeAspect="1"/>
          </p:cNvGraphicFramePr>
          <p:nvPr/>
        </p:nvGraphicFramePr>
        <p:xfrm>
          <a:off x="8013700" y="4038600"/>
          <a:ext cx="2921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44" imgW="114120" imgH="177480" progId="Equation.DSMT4">
                  <p:embed/>
                </p:oleObj>
              </mc:Choice>
              <mc:Fallback>
                <p:oleObj name="Equation" r:id="rId44" imgW="114120" imgH="177480" progId="Equation.DSMT4">
                  <p:embed/>
                  <p:pic>
                    <p:nvPicPr>
                      <p:cNvPr id="6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700" y="4038600"/>
                        <a:ext cx="2921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Arrow Connector 62"/>
          <p:cNvCxnSpPr/>
          <p:nvPr/>
        </p:nvCxnSpPr>
        <p:spPr>
          <a:xfrm flipH="1">
            <a:off x="7632700" y="3427412"/>
            <a:ext cx="247652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880350" y="3427412"/>
            <a:ext cx="28575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Object 3"/>
          <p:cNvGraphicFramePr>
            <a:graphicFrameLocks noChangeAspect="1"/>
          </p:cNvGraphicFramePr>
          <p:nvPr/>
        </p:nvGraphicFramePr>
        <p:xfrm>
          <a:off x="5791200" y="4876800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45" imgW="126720" imgH="164880" progId="Equation.DSMT4">
                  <p:embed/>
                </p:oleObj>
              </mc:Choice>
              <mc:Fallback>
                <p:oleObj name="Equation" r:id="rId45" imgW="126720" imgH="164880" progId="Equation.DSMT4">
                  <p:embed/>
                  <p:pic>
                    <p:nvPicPr>
                      <p:cNvPr id="6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876800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5"/>
          <p:cNvGraphicFramePr>
            <a:graphicFrameLocks noChangeAspect="1"/>
          </p:cNvGraphicFramePr>
          <p:nvPr/>
        </p:nvGraphicFramePr>
        <p:xfrm>
          <a:off x="6248400" y="4876800"/>
          <a:ext cx="3254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46" imgW="126720" imgH="164880" progId="Equation.DSMT4">
                  <p:embed/>
                </p:oleObj>
              </mc:Choice>
              <mc:Fallback>
                <p:oleObj name="Equation" r:id="rId46" imgW="126720" imgH="164880" progId="Equation.DSMT4">
                  <p:embed/>
                  <p:pic>
                    <p:nvPicPr>
                      <p:cNvPr id="6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876800"/>
                        <a:ext cx="3254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Arrow Connector 66"/>
          <p:cNvCxnSpPr/>
          <p:nvPr/>
        </p:nvCxnSpPr>
        <p:spPr>
          <a:xfrm flipH="1">
            <a:off x="5943600" y="4178299"/>
            <a:ext cx="247652" cy="698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6191250" y="4178299"/>
            <a:ext cx="209550" cy="698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3"/>
          <p:cNvGraphicFramePr>
            <a:graphicFrameLocks noChangeAspect="1"/>
          </p:cNvGraphicFramePr>
          <p:nvPr/>
        </p:nvGraphicFramePr>
        <p:xfrm>
          <a:off x="6629400" y="4889501"/>
          <a:ext cx="3238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47" imgW="126720" imgH="164880" progId="Equation.DSMT4">
                  <p:embed/>
                </p:oleObj>
              </mc:Choice>
              <mc:Fallback>
                <p:oleObj name="Equation" r:id="rId47" imgW="126720" imgH="164880" progId="Equation.DSMT4">
                  <p:embed/>
                  <p:pic>
                    <p:nvPicPr>
                      <p:cNvPr id="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889501"/>
                        <a:ext cx="3238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5"/>
          <p:cNvGraphicFramePr>
            <a:graphicFrameLocks noChangeAspect="1"/>
          </p:cNvGraphicFramePr>
          <p:nvPr/>
        </p:nvGraphicFramePr>
        <p:xfrm>
          <a:off x="7086600" y="4889501"/>
          <a:ext cx="3254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48" imgW="126720" imgH="164880" progId="Equation.DSMT4">
                  <p:embed/>
                </p:oleObj>
              </mc:Choice>
              <mc:Fallback>
                <p:oleObj name="Equation" r:id="rId48" imgW="126720" imgH="164880" progId="Equation.DSMT4">
                  <p:embed/>
                  <p:pic>
                    <p:nvPicPr>
                      <p:cNvPr id="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889501"/>
                        <a:ext cx="3254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Arrow Connector 72"/>
          <p:cNvCxnSpPr/>
          <p:nvPr/>
        </p:nvCxnSpPr>
        <p:spPr>
          <a:xfrm flipH="1">
            <a:off x="6781800" y="4191000"/>
            <a:ext cx="247652" cy="698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029450" y="4191000"/>
            <a:ext cx="209550" cy="698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3" name="Object 8"/>
          <p:cNvGraphicFramePr>
            <a:graphicFrameLocks noChangeAspect="1"/>
          </p:cNvGraphicFramePr>
          <p:nvPr/>
        </p:nvGraphicFramePr>
        <p:xfrm>
          <a:off x="3886200" y="5945187"/>
          <a:ext cx="9144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49" imgW="419040" imgH="177480" progId="Equation.DSMT4">
                  <p:embed/>
                </p:oleObj>
              </mc:Choice>
              <mc:Fallback>
                <p:oleObj name="Equation" r:id="rId49" imgW="419040" imgH="177480" progId="Equation.DSMT4">
                  <p:embed/>
                  <p:pic>
                    <p:nvPicPr>
                      <p:cNvPr id="8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945187"/>
                        <a:ext cx="9144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9"/>
          <p:cNvGraphicFramePr>
            <a:graphicFrameLocks noChangeAspect="1"/>
          </p:cNvGraphicFramePr>
          <p:nvPr/>
        </p:nvGraphicFramePr>
        <p:xfrm>
          <a:off x="4754562" y="5951538"/>
          <a:ext cx="28654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1" imgW="1358640" imgH="164880" progId="Equation.DSMT4">
                  <p:embed/>
                </p:oleObj>
              </mc:Choice>
              <mc:Fallback>
                <p:oleObj name="Equation" r:id="rId51" imgW="1358640" imgH="164880" progId="Equation.DSMT4">
                  <p:embed/>
                  <p:pic>
                    <p:nvPicPr>
                      <p:cNvPr id="8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2" y="5951538"/>
                        <a:ext cx="28654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10"/>
          <p:cNvGraphicFramePr>
            <a:graphicFrameLocks noChangeAspect="1"/>
          </p:cNvGraphicFramePr>
          <p:nvPr/>
        </p:nvGraphicFramePr>
        <p:xfrm>
          <a:off x="7588250" y="5943600"/>
          <a:ext cx="7175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3" imgW="330120" imgH="177480" progId="Equation.DSMT4">
                  <p:embed/>
                </p:oleObj>
              </mc:Choice>
              <mc:Fallback>
                <p:oleObj name="Equation" r:id="rId53" imgW="330120" imgH="177480" progId="Equation.DSMT4">
                  <p:embed/>
                  <p:pic>
                    <p:nvPicPr>
                      <p:cNvPr id="8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0" y="5943600"/>
                        <a:ext cx="71755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5029200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5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792162"/>
          </a:xfrm>
        </p:spPr>
        <p:txBody>
          <a:bodyPr/>
          <a:lstStyle/>
          <a:p>
            <a:r>
              <a:rPr lang="en-CA" dirty="0"/>
              <a:t>Prime Factorization of Perfect Squares: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05800" cy="2057400"/>
          </a:xfrm>
        </p:spPr>
        <p:txBody>
          <a:bodyPr/>
          <a:lstStyle/>
          <a:p>
            <a:r>
              <a:rPr lang="en-CA" dirty="0"/>
              <a:t>Find the prime factorization of each of the following perfect squares: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429000"/>
            <a:ext cx="83058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 notice about the prime factorization of perfect squares?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457200" y="2095500"/>
          <a:ext cx="838200" cy="513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330120" imgH="203040" progId="Equation.DSMT4">
                  <p:embed/>
                </p:oleObj>
              </mc:Choice>
              <mc:Fallback>
                <p:oleObj name="Equation" r:id="rId4" imgW="330120" imgH="2030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95500"/>
                        <a:ext cx="838200" cy="513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327025" y="2840038"/>
          <a:ext cx="9683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80880" imgH="203040" progId="Equation.DSMT4">
                  <p:embed/>
                </p:oleObj>
              </mc:Choice>
              <mc:Fallback>
                <p:oleObj name="Equation" r:id="rId6" imgW="380880" imgH="20304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2840038"/>
                        <a:ext cx="968375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076700" y="2095500"/>
          <a:ext cx="12573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495000" imgH="203040" progId="Equation.DSMT4">
                  <p:embed/>
                </p:oleObj>
              </mc:Choice>
              <mc:Fallback>
                <p:oleObj name="Equation" r:id="rId8" imgW="495000" imgH="20304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095500"/>
                        <a:ext cx="12573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4183063" y="2840038"/>
          <a:ext cx="122713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482400" imgH="203040" progId="Equation.DSMT4">
                  <p:embed/>
                </p:oleObj>
              </mc:Choice>
              <mc:Fallback>
                <p:oleObj name="Equation" r:id="rId10" imgW="482400" imgH="20304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840038"/>
                        <a:ext cx="1227137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385888" y="2133600"/>
          <a:ext cx="11287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444240" imgH="164880" progId="Equation.DSMT4">
                  <p:embed/>
                </p:oleObj>
              </mc:Choice>
              <mc:Fallback>
                <p:oleObj name="Equation" r:id="rId12" imgW="444240" imgH="1648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2133600"/>
                        <a:ext cx="11287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430338" y="2860675"/>
          <a:ext cx="11604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457200" imgH="164880" progId="Equation.DSMT4">
                  <p:embed/>
                </p:oleObj>
              </mc:Choice>
              <mc:Fallback>
                <p:oleObj name="Equation" r:id="rId14" imgW="457200" imgH="1648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2860675"/>
                        <a:ext cx="11604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5410200" y="2057400"/>
          <a:ext cx="216058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850680" imgH="177480" progId="Equation.DSMT4">
                  <p:embed/>
                </p:oleObj>
              </mc:Choice>
              <mc:Fallback>
                <p:oleObj name="Equation" r:id="rId16" imgW="850680" imgH="177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2160587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5438775" y="2743200"/>
          <a:ext cx="225742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888840" imgH="177480" progId="Equation.DSMT4">
                  <p:embed/>
                </p:oleObj>
              </mc:Choice>
              <mc:Fallback>
                <p:oleObj name="Equation" r:id="rId18" imgW="88884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775" y="2743200"/>
                        <a:ext cx="2257425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4343400"/>
            <a:ext cx="8305800" cy="1981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perfect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squares have factors that </a:t>
            </a:r>
            <a:r>
              <a:rPr kumimoji="0" lang="en-CA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comes in pairs</a:t>
            </a:r>
            <a:b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CA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baseline="0" dirty="0"/>
              <a:t>Thi</a:t>
            </a:r>
            <a:r>
              <a:rPr lang="en-CA" sz="2400" dirty="0"/>
              <a:t>s is because there needs to be two of every factor to be a perfect square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29200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0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0110" y="177657"/>
            <a:ext cx="8534400" cy="695180"/>
          </a:xfrm>
        </p:spPr>
        <p:txBody>
          <a:bodyPr/>
          <a:lstStyle/>
          <a:p>
            <a:r>
              <a:rPr lang="en-CA" dirty="0"/>
              <a:t>Find the square root of 900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7928" y="983671"/>
            <a:ext cx="172835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/>
              <a:t>Method 1: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0851" y="158764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825480" imgH="444240" progId="Equation.DSMT4">
                  <p:embed/>
                </p:oleObj>
              </mc:Choice>
              <mc:Fallback>
                <p:oleObj name="Equation" r:id="rId4" imgW="825480" imgH="4442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1" y="158764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41273" y="1025234"/>
            <a:ext cx="172835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/>
              <a:t>Method 2: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704196" y="1629208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825480" imgH="444240" progId="Equation.DSMT4">
                  <p:embed/>
                </p:oleObj>
              </mc:Choice>
              <mc:Fallback>
                <p:oleObj name="Equation" r:id="rId6" imgW="825480" imgH="4442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4196" y="1629208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H="1">
            <a:off x="3990109" y="2161309"/>
            <a:ext cx="900546" cy="4017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30982" y="2175164"/>
            <a:ext cx="1039091" cy="374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776519" y="2661515"/>
          <a:ext cx="38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380880" imgH="317160" progId="Equation.DSMT4">
                  <p:embed/>
                </p:oleObj>
              </mc:Choice>
              <mc:Fallback>
                <p:oleObj name="Equation" r:id="rId7" imgW="380880" imgH="3171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519" y="2661515"/>
                        <a:ext cx="381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310313" y="263323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355320" imgH="317160" progId="Equation.DSMT4">
                  <p:embed/>
                </p:oleObj>
              </mc:Choice>
              <mc:Fallback>
                <p:oleObj name="Equation" r:id="rId9" imgW="355320" imgH="317160" progId="Equation.DSMT4">
                  <p:embed/>
                  <p:pic>
                    <p:nvPicPr>
                      <p:cNvPr id="235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313" y="2633230"/>
                        <a:ext cx="355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H="1">
            <a:off x="3325091" y="3034143"/>
            <a:ext cx="540326" cy="4017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45526" y="3047999"/>
            <a:ext cx="554183" cy="4017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860473" y="2992580"/>
            <a:ext cx="540326" cy="4017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580908" y="3006436"/>
            <a:ext cx="554183" cy="4017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213965" y="3506788"/>
          <a:ext cx="203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203040" imgH="317160" progId="Equation.DSMT4">
                  <p:embed/>
                </p:oleObj>
              </mc:Choice>
              <mc:Fallback>
                <p:oleObj name="Equation" r:id="rId11" imgW="203040" imgH="317160" progId="Equation.DSMT4">
                  <p:embed/>
                  <p:pic>
                    <p:nvPicPr>
                      <p:cNvPr id="2355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965" y="3506788"/>
                        <a:ext cx="203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4453803" y="3534207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355320" imgH="317160" progId="Equation.DSMT4">
                  <p:embed/>
                </p:oleObj>
              </mc:Choice>
              <mc:Fallback>
                <p:oleObj name="Equation" r:id="rId13" imgW="355320" imgH="317160" progId="Equation.DSMT4">
                  <p:embed/>
                  <p:pic>
                    <p:nvPicPr>
                      <p:cNvPr id="2355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803" y="3534207"/>
                        <a:ext cx="355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5757863" y="3486150"/>
          <a:ext cx="21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4" imgW="215640" imgH="304560" progId="Equation.DSMT4">
                  <p:embed/>
                </p:oleObj>
              </mc:Choice>
              <mc:Fallback>
                <p:oleObj name="Equation" r:id="rId14" imgW="215640" imgH="304560" progId="Equation.DSMT4">
                  <p:embed/>
                  <p:pic>
                    <p:nvPicPr>
                      <p:cNvPr id="235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3486150"/>
                        <a:ext cx="215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7072313" y="3484563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6" imgW="190440" imgH="304560" progId="Equation.DSMT4">
                  <p:embed/>
                </p:oleObj>
              </mc:Choice>
              <mc:Fallback>
                <p:oleObj name="Equation" r:id="rId16" imgW="190440" imgH="304560" progId="Equation.DSMT4">
                  <p:embed/>
                  <p:pic>
                    <p:nvPicPr>
                      <p:cNvPr id="2356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13" y="3484563"/>
                        <a:ext cx="190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flipH="1">
            <a:off x="4197927" y="3865417"/>
            <a:ext cx="360218" cy="4433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738254" y="3879273"/>
            <a:ext cx="374073" cy="4156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8"/>
          <p:cNvGraphicFramePr>
            <a:graphicFrameLocks noChangeAspect="1"/>
          </p:cNvGraphicFramePr>
          <p:nvPr/>
        </p:nvGraphicFramePr>
        <p:xfrm>
          <a:off x="4109179" y="4358987"/>
          <a:ext cx="21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8" imgW="215640" imgH="304560" progId="Equation.DSMT4">
                  <p:embed/>
                </p:oleObj>
              </mc:Choice>
              <mc:Fallback>
                <p:oleObj name="Equation" r:id="rId18" imgW="215640" imgH="304560" progId="Equation.DSMT4">
                  <p:embed/>
                  <p:pic>
                    <p:nvPicPr>
                      <p:cNvPr id="3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9179" y="4358987"/>
                        <a:ext cx="215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5049544" y="4357400"/>
          <a:ext cx="19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19" imgW="190440" imgH="304560" progId="Equation.DSMT4">
                  <p:embed/>
                </p:oleObj>
              </mc:Choice>
              <mc:Fallback>
                <p:oleObj name="Equation" r:id="rId19" imgW="190440" imgH="304560" progId="Equation.DSMT4">
                  <p:embed/>
                  <p:pic>
                    <p:nvPicPr>
                      <p:cNvPr id="3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544" y="4357400"/>
                        <a:ext cx="190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Arrow Connector 33"/>
          <p:cNvCxnSpPr/>
          <p:nvPr/>
        </p:nvCxnSpPr>
        <p:spPr>
          <a:xfrm flipH="1">
            <a:off x="2826327" y="3851563"/>
            <a:ext cx="360218" cy="4433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366654" y="3865419"/>
            <a:ext cx="374073" cy="4156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2749550" y="4352925"/>
          <a:ext cx="190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0" imgW="190440" imgH="317160" progId="Equation.DSMT4">
                  <p:embed/>
                </p:oleObj>
              </mc:Choice>
              <mc:Fallback>
                <p:oleObj name="Equation" r:id="rId20" imgW="190440" imgH="317160" progId="Equation.DSMT4">
                  <p:embed/>
                  <p:pic>
                    <p:nvPicPr>
                      <p:cNvPr id="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352925"/>
                        <a:ext cx="190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9"/>
          <p:cNvGraphicFramePr>
            <a:graphicFrameLocks noChangeAspect="1"/>
          </p:cNvGraphicFramePr>
          <p:nvPr/>
        </p:nvGraphicFramePr>
        <p:xfrm>
          <a:off x="3678238" y="4337050"/>
          <a:ext cx="190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2" imgW="190440" imgH="317160" progId="Equation.DSMT4">
                  <p:embed/>
                </p:oleObj>
              </mc:Choice>
              <mc:Fallback>
                <p:oleObj name="Equation" r:id="rId22" imgW="190440" imgH="317160" progId="Equation.DSMT4">
                  <p:embed/>
                  <p:pic>
                    <p:nvPicPr>
                      <p:cNvPr id="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4337050"/>
                        <a:ext cx="190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3368964" y="5210751"/>
          <a:ext cx="55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4" imgW="558720" imgH="317160" progId="Equation.DSMT4">
                  <p:embed/>
                </p:oleObj>
              </mc:Choice>
              <mc:Fallback>
                <p:oleObj name="Equation" r:id="rId24" imgW="558720" imgH="31716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964" y="5210751"/>
                        <a:ext cx="558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3995882" y="5210753"/>
          <a:ext cx="276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26" imgW="2768400" imgH="317160" progId="Equation.DSMT4">
                  <p:embed/>
                </p:oleObj>
              </mc:Choice>
              <mc:Fallback>
                <p:oleObj name="Equation" r:id="rId26" imgW="2768400" imgH="31716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882" y="5210753"/>
                        <a:ext cx="2768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Oval 39"/>
          <p:cNvSpPr/>
          <p:nvPr/>
        </p:nvSpPr>
        <p:spPr>
          <a:xfrm>
            <a:off x="4197926" y="5070760"/>
            <a:ext cx="1260764" cy="5957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5583379" y="5070760"/>
            <a:ext cx="1260764" cy="5957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298460" y="2273300"/>
          <a:ext cx="1905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28" imgW="1904760" imgH="317160" progId="Equation.DSMT4">
                  <p:embed/>
                </p:oleObj>
              </mc:Choice>
              <mc:Fallback>
                <p:oleObj name="Equation" r:id="rId28" imgW="1904760" imgH="31716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60" y="2273300"/>
                        <a:ext cx="1905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303227" y="2833688"/>
          <a:ext cx="1536701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0" imgW="1536480" imgH="444240" progId="Equation.DSMT4">
                  <p:embed/>
                </p:oleObj>
              </mc:Choice>
              <mc:Fallback>
                <p:oleObj name="Equation" r:id="rId30" imgW="1536480" imgH="44424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27" y="2833688"/>
                        <a:ext cx="1536701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2895600" y="5665113"/>
            <a:ext cx="18517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So therefore:</a:t>
            </a: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3124200" y="6108700"/>
          <a:ext cx="227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2" imgW="2273040" imgH="444240" progId="Equation.DSMT4">
                  <p:embed/>
                </p:oleObj>
              </mc:Choice>
              <mc:Fallback>
                <p:oleObj name="Equation" r:id="rId32" imgW="2273040" imgH="44424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6108700"/>
                        <a:ext cx="227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5562600" y="6172200"/>
          <a:ext cx="67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4" imgW="672840" imgH="304560" progId="Equation.DSMT4">
                  <p:embed/>
                </p:oleObj>
              </mc:Choice>
              <mc:Fallback>
                <p:oleObj name="Equation" r:id="rId34" imgW="672840" imgH="30456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6172200"/>
                        <a:ext cx="673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40" grpId="0" animBg="1"/>
      <p:bldP spid="41" grpId="0" animBg="1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8pch71"/>
  <p:tag name="ISPRING_RESOURCE_PATHS_HASH" val="8ce696e9412443ecc57c32ed4796326ae4778a"/>
  <p:tag name="ISPRING_RESOURCE_PATHS_HASH_2" val="aacc26158c8d902d9db6a329d3b2c8ed7a5df6"/>
  <p:tag name="ISPRING_ULTRA_SCORM_COURSE_ID" val="0F21E495-A9AB-4699-A411-3E04AAFD82D9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7.1 Squares and Square Roots"/>
  <p:tag name="ISPRING_RESOURCE_PATHS_HASH_PRESENTER" val="7147cd59181ef3d61aa8cfbe15f6b59eab89993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</TotalTime>
  <Words>468</Words>
  <Application>Microsoft Office PowerPoint</Application>
  <PresentationFormat>On-screen Show (4:3)</PresentationFormat>
  <Paragraphs>65</Paragraphs>
  <Slides>12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7.1 Square and Square Roots</vt:lpstr>
      <vt:lpstr>PowerPoint Presentation</vt:lpstr>
      <vt:lpstr>Ex: Given the following integers, indicate which of the following is a perfect square: </vt:lpstr>
      <vt:lpstr>II) Square Roots</vt:lpstr>
      <vt:lpstr>III) What are factors?</vt:lpstr>
      <vt:lpstr>IV) Prime Factorization</vt:lpstr>
      <vt:lpstr>Practice: Find the prime factorization of each number: </vt:lpstr>
      <vt:lpstr>Prime Factorization of Perfect Squares:</vt:lpstr>
      <vt:lpstr>Find the square root of 900</vt:lpstr>
      <vt:lpstr>PowerPoint Presentation</vt:lpstr>
      <vt:lpstr>The area of a square table is 256 m2.  </vt:lpstr>
      <vt:lpstr>Homework: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7.1 Squares and Square Roots</dc:title>
  <dc:creator>Danny Young</dc:creator>
  <cp:lastModifiedBy>Danny Young</cp:lastModifiedBy>
  <cp:revision>49</cp:revision>
  <dcterms:created xsi:type="dcterms:W3CDTF">2013-02-17T22:36:10Z</dcterms:created>
  <dcterms:modified xsi:type="dcterms:W3CDTF">2018-11-05T17:52:04Z</dcterms:modified>
</cp:coreProperties>
</file>